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sldIdLst>
    <p:sldId id="256" r:id="rId2"/>
    <p:sldId id="259" r:id="rId3"/>
    <p:sldId id="258"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3" d="100"/>
          <a:sy n="73" d="100"/>
        </p:scale>
        <p:origin x="3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269703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317672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398032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235337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89933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389903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12287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349195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338469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425328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303F25-1B9A-4562-BDC0-B59CEACF8AD0}" type="datetimeFigureOut">
              <a:rPr lang="en-GB" smtClean="0"/>
              <a:t>03/06/2020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285EF2-668F-4D5E-B565-AC0F82D87C56}" type="slidenum">
              <a:rPr lang="en-GB" smtClean="0"/>
              <a:t>‹#›</a:t>
            </a:fld>
            <a:endParaRPr lang="en-GB" dirty="0"/>
          </a:p>
        </p:txBody>
      </p:sp>
    </p:spTree>
    <p:extLst>
      <p:ext uri="{BB962C8B-B14F-4D97-AF65-F5344CB8AC3E}">
        <p14:creationId xmlns:p14="http://schemas.microsoft.com/office/powerpoint/2010/main" val="421778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03F25-1B9A-4562-BDC0-B59CEACF8AD0}" type="datetimeFigureOut">
              <a:rPr lang="en-GB" smtClean="0"/>
              <a:t>03/06/2020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85EF2-668F-4D5E-B565-AC0F82D87C56}" type="slidenum">
              <a:rPr lang="en-GB" smtClean="0"/>
              <a:t>‹#›</a:t>
            </a:fld>
            <a:endParaRPr lang="en-GB" dirty="0"/>
          </a:p>
        </p:txBody>
      </p:sp>
    </p:spTree>
    <p:extLst>
      <p:ext uri="{BB962C8B-B14F-4D97-AF65-F5344CB8AC3E}">
        <p14:creationId xmlns:p14="http://schemas.microsoft.com/office/powerpoint/2010/main" val="95677243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13800" b="1" u="sng" dirty="0" smtClean="0"/>
              <a:t>SIKHISM</a:t>
            </a:r>
            <a:endParaRPr lang="en-GB" sz="13800" b="1" u="sng" dirty="0"/>
          </a:p>
        </p:txBody>
      </p:sp>
      <p:sp>
        <p:nvSpPr>
          <p:cNvPr id="3" name="Subtitle 2"/>
          <p:cNvSpPr>
            <a:spLocks noGrp="1"/>
          </p:cNvSpPr>
          <p:nvPr>
            <p:ph type="subTitle" idx="1"/>
          </p:nvPr>
        </p:nvSpPr>
        <p:spPr/>
        <p:txBody>
          <a:bodyPr/>
          <a:lstStyle/>
          <a:p>
            <a:r>
              <a:rPr lang="en-GB" dirty="0" smtClean="0"/>
              <a:t>By </a:t>
            </a:r>
            <a:r>
              <a:rPr lang="en-GB" dirty="0"/>
              <a:t>P</a:t>
            </a:r>
            <a:r>
              <a:rPr lang="en-GB" dirty="0" smtClean="0"/>
              <a:t>hoebe </a:t>
            </a:r>
            <a:r>
              <a:rPr lang="en-GB" dirty="0"/>
              <a:t>P</a:t>
            </a:r>
            <a:r>
              <a:rPr lang="en-GB" dirty="0" smtClean="0"/>
              <a:t>ayne</a:t>
            </a:r>
            <a:endParaRPr lang="en-GB" dirty="0"/>
          </a:p>
        </p:txBody>
      </p:sp>
    </p:spTree>
    <p:extLst>
      <p:ext uri="{BB962C8B-B14F-4D97-AF65-F5344CB8AC3E}">
        <p14:creationId xmlns:p14="http://schemas.microsoft.com/office/powerpoint/2010/main" val="127285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31217"/>
            <a:ext cx="10364451" cy="1596177"/>
          </a:xfrm>
          <a:noFill/>
        </p:spPr>
        <p:txBody>
          <a:bodyPr>
            <a:normAutofit/>
          </a:bodyPr>
          <a:lstStyle/>
          <a:p>
            <a:pPr algn="ctr"/>
            <a:r>
              <a:rPr lang="en-GB" sz="4800" b="1" u="sng" dirty="0" smtClean="0">
                <a:solidFill>
                  <a:schemeClr val="accent1">
                    <a:lumMod val="75000"/>
                  </a:schemeClr>
                </a:solidFill>
              </a:rPr>
              <a:t>CONTENTS</a:t>
            </a:r>
            <a:endParaRPr lang="en-GB" sz="4800" b="1" u="sng" dirty="0">
              <a:solidFill>
                <a:schemeClr val="accent1">
                  <a:lumMod val="75000"/>
                </a:schemeClr>
              </a:solidFill>
            </a:endParaRPr>
          </a:p>
        </p:txBody>
      </p:sp>
      <p:sp>
        <p:nvSpPr>
          <p:cNvPr id="3" name="Content Placeholder 2"/>
          <p:cNvSpPr>
            <a:spLocks noGrp="1"/>
          </p:cNvSpPr>
          <p:nvPr>
            <p:ph idx="1"/>
          </p:nvPr>
        </p:nvSpPr>
        <p:spPr>
          <a:xfrm>
            <a:off x="913775" y="2227394"/>
            <a:ext cx="10364452" cy="3424107"/>
          </a:xfrm>
          <a:noFill/>
          <a:effectLst/>
        </p:spPr>
        <p:txBody>
          <a:bodyPr/>
          <a:lstStyle/>
          <a:p>
            <a:pPr marL="0" indent="0">
              <a:buNone/>
            </a:pPr>
            <a:r>
              <a:rPr lang="en-GB" dirty="0" smtClean="0">
                <a:solidFill>
                  <a:schemeClr val="bg1"/>
                </a:solidFill>
                <a:latin typeface="+mj-lt"/>
                <a:hlinkClick r:id="rId3" action="ppaction://hlinksldjump"/>
              </a:rPr>
              <a:t>What is Sikhism?</a:t>
            </a:r>
            <a:endParaRPr lang="en-GB" dirty="0" smtClean="0">
              <a:solidFill>
                <a:schemeClr val="bg1"/>
              </a:solidFill>
              <a:latin typeface="+mj-lt"/>
            </a:endParaRPr>
          </a:p>
          <a:p>
            <a:pPr marL="0" indent="0">
              <a:buNone/>
            </a:pPr>
            <a:r>
              <a:rPr lang="en-GB" dirty="0" smtClean="0">
                <a:solidFill>
                  <a:schemeClr val="bg1"/>
                </a:solidFill>
                <a:latin typeface="+mj-lt"/>
                <a:hlinkClick r:id="rId4" action="ppaction://hlinksldjump"/>
              </a:rPr>
              <a:t>What do Sikhs believe in?</a:t>
            </a:r>
            <a:endParaRPr lang="en-GB" dirty="0" smtClean="0">
              <a:solidFill>
                <a:schemeClr val="bg1"/>
              </a:solidFill>
              <a:latin typeface="+mj-lt"/>
            </a:endParaRPr>
          </a:p>
          <a:p>
            <a:pPr marL="0" indent="0">
              <a:buNone/>
            </a:pPr>
            <a:r>
              <a:rPr lang="en-GB" dirty="0" smtClean="0">
                <a:solidFill>
                  <a:schemeClr val="bg1"/>
                </a:solidFill>
                <a:latin typeface="+mj-lt"/>
                <a:hlinkClick r:id="rId5" action="ppaction://hlinksldjump"/>
              </a:rPr>
              <a:t>Festivals and celebration</a:t>
            </a:r>
            <a:endParaRPr lang="en-GB" dirty="0" smtClean="0">
              <a:solidFill>
                <a:schemeClr val="bg1"/>
              </a:solidFill>
              <a:latin typeface="+mj-lt"/>
            </a:endParaRPr>
          </a:p>
          <a:p>
            <a:pPr marL="0" indent="0">
              <a:buNone/>
            </a:pPr>
            <a:r>
              <a:rPr lang="en-GB" dirty="0" smtClean="0">
                <a:solidFill>
                  <a:schemeClr val="accent1"/>
                </a:solidFill>
                <a:latin typeface="+mj-lt"/>
                <a:hlinkClick r:id="rId6" action="ppaction://hlinksldjump"/>
              </a:rPr>
              <a:t>The symbol and worshiping</a:t>
            </a:r>
            <a:endParaRPr lang="en-GB" dirty="0" smtClean="0">
              <a:solidFill>
                <a:schemeClr val="accent1"/>
              </a:solidFill>
              <a:latin typeface="+mj-lt"/>
            </a:endParaRPr>
          </a:p>
          <a:p>
            <a:pPr marL="0" indent="0">
              <a:buNone/>
            </a:pPr>
            <a:r>
              <a:rPr lang="en-GB" dirty="0" smtClean="0">
                <a:solidFill>
                  <a:schemeClr val="accent1"/>
                </a:solidFill>
                <a:latin typeface="+mj-lt"/>
                <a:hlinkClick r:id="rId7" action="ppaction://hlinksldjump"/>
              </a:rPr>
              <a:t>Marriage</a:t>
            </a:r>
            <a:endParaRPr lang="en-GB" dirty="0">
              <a:solidFill>
                <a:schemeClr val="bg1"/>
              </a:solidFill>
              <a:latin typeface="+mj-lt"/>
            </a:endParaRPr>
          </a:p>
        </p:txBody>
      </p:sp>
    </p:spTree>
    <p:extLst>
      <p:ext uri="{BB962C8B-B14F-4D97-AF65-F5344CB8AC3E}">
        <p14:creationId xmlns:p14="http://schemas.microsoft.com/office/powerpoint/2010/main" val="77128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31217"/>
            <a:ext cx="10364451" cy="1596177"/>
          </a:xfrm>
          <a:noFill/>
        </p:spPr>
        <p:txBody>
          <a:bodyPr>
            <a:normAutofit/>
          </a:bodyPr>
          <a:lstStyle/>
          <a:p>
            <a:pPr algn="ctr"/>
            <a:r>
              <a:rPr lang="en-GB" sz="4800" b="1" u="sng" dirty="0" smtClean="0">
                <a:solidFill>
                  <a:schemeClr val="accent1">
                    <a:lumMod val="75000"/>
                  </a:schemeClr>
                </a:solidFill>
              </a:rPr>
              <a:t>What is Sikhism?</a:t>
            </a:r>
            <a:endParaRPr lang="en-GB" sz="4800" b="1" u="sng" dirty="0">
              <a:solidFill>
                <a:schemeClr val="accent1">
                  <a:lumMod val="75000"/>
                </a:schemeClr>
              </a:solidFill>
            </a:endParaRPr>
          </a:p>
        </p:txBody>
      </p:sp>
      <p:sp>
        <p:nvSpPr>
          <p:cNvPr id="3" name="Content Placeholder 2"/>
          <p:cNvSpPr>
            <a:spLocks noGrp="1"/>
          </p:cNvSpPr>
          <p:nvPr>
            <p:ph idx="1"/>
          </p:nvPr>
        </p:nvSpPr>
        <p:spPr>
          <a:noFill/>
        </p:spPr>
        <p:txBody>
          <a:bodyPr>
            <a:normAutofit/>
          </a:bodyPr>
          <a:lstStyle/>
          <a:p>
            <a:pPr marL="0" indent="0">
              <a:buNone/>
            </a:pPr>
            <a:endParaRPr lang="en-GB" sz="2400" dirty="0" smtClean="0">
              <a:solidFill>
                <a:schemeClr val="accent1">
                  <a:lumMod val="75000"/>
                </a:schemeClr>
              </a:solidFill>
            </a:endParaRPr>
          </a:p>
          <a:p>
            <a:pPr marL="0" indent="0" algn="ctr">
              <a:buNone/>
            </a:pPr>
            <a:r>
              <a:rPr lang="en-GB" dirty="0" smtClean="0">
                <a:solidFill>
                  <a:schemeClr val="accent1">
                    <a:lumMod val="75000"/>
                  </a:schemeClr>
                </a:solidFill>
              </a:rPr>
              <a:t>Sikhism was founded 500 years ago and is the fifth largest religion in the world. It is one of the worlds youngest religions but it has not derived from any other religion. It approximately has 20 million followers, which are mostly in the Punjab state in India. The founder is </a:t>
            </a:r>
            <a:r>
              <a:rPr lang="en-GB" dirty="0" smtClean="0">
                <a:solidFill>
                  <a:schemeClr val="accent1">
                    <a:lumMod val="75000"/>
                  </a:schemeClr>
                </a:solidFill>
              </a:rPr>
              <a:t>Guru </a:t>
            </a:r>
            <a:r>
              <a:rPr lang="en-GB" dirty="0">
                <a:solidFill>
                  <a:schemeClr val="accent1">
                    <a:lumMod val="75000"/>
                  </a:schemeClr>
                </a:solidFill>
              </a:rPr>
              <a:t>N</a:t>
            </a:r>
            <a:r>
              <a:rPr lang="en-GB" dirty="0" smtClean="0">
                <a:solidFill>
                  <a:schemeClr val="accent1">
                    <a:lumMod val="75000"/>
                  </a:schemeClr>
                </a:solidFill>
              </a:rPr>
              <a:t>akak </a:t>
            </a:r>
            <a:r>
              <a:rPr lang="en-GB" dirty="0" smtClean="0">
                <a:solidFill>
                  <a:schemeClr val="accent1">
                    <a:lumMod val="75000"/>
                  </a:schemeClr>
                </a:solidFill>
              </a:rPr>
              <a:t>and the sacred text is called the Guru </a:t>
            </a:r>
            <a:r>
              <a:rPr lang="en-GB" dirty="0">
                <a:solidFill>
                  <a:schemeClr val="accent1">
                    <a:lumMod val="75000"/>
                  </a:schemeClr>
                </a:solidFill>
              </a:rPr>
              <a:t>G</a:t>
            </a:r>
            <a:r>
              <a:rPr lang="en-GB" dirty="0" smtClean="0">
                <a:solidFill>
                  <a:schemeClr val="accent1">
                    <a:lumMod val="75000"/>
                  </a:schemeClr>
                </a:solidFill>
              </a:rPr>
              <a:t>ranth </a:t>
            </a:r>
            <a:r>
              <a:rPr lang="en-GB" dirty="0" smtClean="0">
                <a:solidFill>
                  <a:schemeClr val="accent1">
                    <a:lumMod val="75000"/>
                  </a:schemeClr>
                </a:solidFill>
              </a:rPr>
              <a:t>Sahib</a:t>
            </a:r>
            <a:r>
              <a:rPr lang="en-GB" dirty="0" smtClean="0">
                <a:solidFill>
                  <a:schemeClr val="accent1">
                    <a:lumMod val="75000"/>
                  </a:schemeClr>
                </a:solidFill>
              </a:rPr>
              <a:t>.</a:t>
            </a:r>
          </a:p>
          <a:p>
            <a:pPr marL="0" indent="0" algn="ctr">
              <a:buNone/>
            </a:pPr>
            <a:endParaRPr lang="en-GB" dirty="0">
              <a:solidFill>
                <a:schemeClr val="accent1">
                  <a:lumMod val="75000"/>
                </a:schemeClr>
              </a:solidFill>
            </a:endParaRPr>
          </a:p>
          <a:p>
            <a:pPr marL="0" indent="0" algn="ctr">
              <a:buNone/>
            </a:pPr>
            <a:r>
              <a:rPr lang="en-GB" dirty="0" smtClean="0">
                <a:solidFill>
                  <a:schemeClr val="accent1">
                    <a:lumMod val="75000"/>
                  </a:schemeClr>
                </a:solidFill>
              </a:rPr>
              <a:t> </a:t>
            </a:r>
            <a:endParaRPr lang="en-GB" dirty="0">
              <a:solidFill>
                <a:schemeClr val="accent1">
                  <a:lumMod val="75000"/>
                </a:schemeClr>
              </a:solidFill>
            </a:endParaRPr>
          </a:p>
        </p:txBody>
      </p:sp>
      <p:sp>
        <p:nvSpPr>
          <p:cNvPr id="4" name="TextBox 3"/>
          <p:cNvSpPr txBox="1"/>
          <p:nvPr/>
        </p:nvSpPr>
        <p:spPr>
          <a:xfrm>
            <a:off x="8824686" y="508000"/>
            <a:ext cx="1944914" cy="369332"/>
          </a:xfrm>
          <a:prstGeom prst="rect">
            <a:avLst/>
          </a:prstGeom>
          <a:noFill/>
        </p:spPr>
        <p:txBody>
          <a:bodyPr wrap="square" rtlCol="0">
            <a:spAutoFit/>
          </a:bodyPr>
          <a:lstStyle/>
          <a:p>
            <a:r>
              <a:rPr lang="en-GB" dirty="0" smtClean="0">
                <a:solidFill>
                  <a:schemeClr val="accent1">
                    <a:lumMod val="75000"/>
                  </a:schemeClr>
                </a:solidFill>
                <a:hlinkClick r:id="rId3" action="ppaction://hlinksldjump"/>
              </a:rPr>
              <a:t>Back to contents</a:t>
            </a:r>
            <a:endParaRPr lang="en-GB" dirty="0">
              <a:solidFill>
                <a:schemeClr val="accent1">
                  <a:lumMod val="75000"/>
                </a:schemeClr>
              </a:solidFill>
            </a:endParaRPr>
          </a:p>
        </p:txBody>
      </p:sp>
      <p:pic>
        <p:nvPicPr>
          <p:cNvPr id="5" name="Picture 4"/>
          <p:cNvPicPr>
            <a:picLocks noChangeAspect="1"/>
          </p:cNvPicPr>
          <p:nvPr/>
        </p:nvPicPr>
        <p:blipFill>
          <a:blip r:embed="rId4"/>
          <a:stretch>
            <a:fillRect/>
          </a:stretch>
        </p:blipFill>
        <p:spPr>
          <a:xfrm>
            <a:off x="4715691" y="4311948"/>
            <a:ext cx="2468879" cy="2079055"/>
          </a:xfrm>
          <a:prstGeom prst="rect">
            <a:avLst/>
          </a:prstGeom>
        </p:spPr>
      </p:pic>
    </p:spTree>
    <p:extLst>
      <p:ext uri="{BB962C8B-B14F-4D97-AF65-F5344CB8AC3E}">
        <p14:creationId xmlns:p14="http://schemas.microsoft.com/office/powerpoint/2010/main" val="1534764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31217"/>
            <a:ext cx="10364451" cy="1596177"/>
          </a:xfrm>
          <a:noFill/>
        </p:spPr>
        <p:txBody>
          <a:bodyPr/>
          <a:lstStyle/>
          <a:p>
            <a:pPr algn="ctr"/>
            <a:r>
              <a:rPr lang="en-GB" b="1" u="sng" dirty="0" smtClean="0">
                <a:solidFill>
                  <a:schemeClr val="accent1">
                    <a:lumMod val="75000"/>
                  </a:schemeClr>
                </a:solidFill>
              </a:rPr>
              <a:t>WHAT DO SIKHS BELIEVE IN?</a:t>
            </a:r>
            <a:endParaRPr lang="en-GB" b="1" u="sng" dirty="0">
              <a:solidFill>
                <a:schemeClr val="accent1">
                  <a:lumMod val="75000"/>
                </a:schemeClr>
              </a:solidFill>
            </a:endParaRPr>
          </a:p>
        </p:txBody>
      </p:sp>
      <p:sp>
        <p:nvSpPr>
          <p:cNvPr id="3" name="Content Placeholder 2"/>
          <p:cNvSpPr>
            <a:spLocks noGrp="1"/>
          </p:cNvSpPr>
          <p:nvPr>
            <p:ph idx="1"/>
          </p:nvPr>
        </p:nvSpPr>
        <p:spPr>
          <a:noFill/>
        </p:spPr>
        <p:txBody>
          <a:bodyPr/>
          <a:lstStyle/>
          <a:p>
            <a:pPr marL="0" indent="0">
              <a:buNone/>
            </a:pPr>
            <a:r>
              <a:rPr lang="en-GB" dirty="0" smtClean="0">
                <a:solidFill>
                  <a:schemeClr val="accent1">
                    <a:lumMod val="75000"/>
                  </a:schemeClr>
                </a:solidFill>
              </a:rPr>
              <a:t>Sikhs are the people who follow Sikhism. They like to believe that all humans should be equal and have peace between each other. They only had one god and to them it does not matter about your skin colour or your gender. Every Sikh has the same rights and responsibilities. They live in honesty and meditate to remember and focus </a:t>
            </a:r>
            <a:r>
              <a:rPr lang="en-GB" dirty="0">
                <a:solidFill>
                  <a:schemeClr val="accent1">
                    <a:lumMod val="75000"/>
                  </a:schemeClr>
                </a:solidFill>
              </a:rPr>
              <a:t>on </a:t>
            </a:r>
            <a:r>
              <a:rPr lang="en-GB" dirty="0" smtClean="0">
                <a:solidFill>
                  <a:schemeClr val="accent1">
                    <a:lumMod val="75000"/>
                  </a:schemeClr>
                </a:solidFill>
              </a:rPr>
              <a:t>Waheguru (otherwise known as the moon mantra) their god. </a:t>
            </a:r>
            <a:endParaRPr lang="en-GB" dirty="0">
              <a:solidFill>
                <a:schemeClr val="accent1">
                  <a:lumMod val="75000"/>
                </a:schemeClr>
              </a:solidFill>
            </a:endParaRPr>
          </a:p>
          <a:p>
            <a:pPr marL="0" indent="0">
              <a:buNone/>
            </a:pPr>
            <a:endParaRPr lang="en-GB" dirty="0" smtClean="0">
              <a:solidFill>
                <a:schemeClr val="accent1">
                  <a:lumMod val="75000"/>
                </a:schemeClr>
              </a:solidFill>
            </a:endParaRPr>
          </a:p>
          <a:p>
            <a:pPr marL="0" indent="0">
              <a:buNone/>
            </a:pPr>
            <a:r>
              <a:rPr lang="en-GB" dirty="0" smtClean="0">
                <a:solidFill>
                  <a:schemeClr val="accent1">
                    <a:lumMod val="75000"/>
                  </a:schemeClr>
                </a:solidFill>
              </a:rPr>
              <a:t>They do not believe in fasting, superstitions, ritualism, caste system, alcohol, smoking or drugs.</a:t>
            </a:r>
            <a:endParaRPr lang="en-GB" dirty="0">
              <a:solidFill>
                <a:schemeClr val="accent1">
                  <a:lumMod val="75000"/>
                </a:schemeClr>
              </a:solidFill>
            </a:endParaRPr>
          </a:p>
        </p:txBody>
      </p:sp>
      <p:sp>
        <p:nvSpPr>
          <p:cNvPr id="5" name="TextBox 4"/>
          <p:cNvSpPr txBox="1"/>
          <p:nvPr/>
        </p:nvSpPr>
        <p:spPr>
          <a:xfrm>
            <a:off x="10241280" y="457200"/>
            <a:ext cx="1763486" cy="369332"/>
          </a:xfrm>
          <a:prstGeom prst="rect">
            <a:avLst/>
          </a:prstGeom>
          <a:noFill/>
        </p:spPr>
        <p:txBody>
          <a:bodyPr wrap="square" rtlCol="0">
            <a:spAutoFit/>
          </a:bodyPr>
          <a:lstStyle/>
          <a:p>
            <a:r>
              <a:rPr lang="en-GB" dirty="0" smtClean="0">
                <a:solidFill>
                  <a:schemeClr val="accent1"/>
                </a:solidFill>
                <a:hlinkClick r:id="rId3" action="ppaction://hlinksldjump"/>
              </a:rPr>
              <a:t>Back to contents</a:t>
            </a:r>
            <a:endParaRPr lang="en-GB" dirty="0">
              <a:solidFill>
                <a:schemeClr val="accent1"/>
              </a:solidFill>
            </a:endParaRPr>
          </a:p>
        </p:txBody>
      </p:sp>
    </p:spTree>
    <p:extLst>
      <p:ext uri="{BB962C8B-B14F-4D97-AF65-F5344CB8AC3E}">
        <p14:creationId xmlns:p14="http://schemas.microsoft.com/office/powerpoint/2010/main" val="29352827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31217"/>
            <a:ext cx="10364451" cy="1596177"/>
          </a:xfrm>
          <a:noFill/>
        </p:spPr>
        <p:txBody>
          <a:bodyPr/>
          <a:lstStyle/>
          <a:p>
            <a:pPr algn="ctr"/>
            <a:r>
              <a:rPr lang="en-GB" b="1" u="sng" dirty="0" smtClean="0">
                <a:solidFill>
                  <a:schemeClr val="accent1"/>
                </a:solidFill>
              </a:rPr>
              <a:t>Festivals and celebration</a:t>
            </a:r>
            <a:endParaRPr lang="en-GB" b="1" u="sng" dirty="0">
              <a:solidFill>
                <a:schemeClr val="accent1"/>
              </a:solidFill>
            </a:endParaRPr>
          </a:p>
        </p:txBody>
      </p:sp>
      <p:sp>
        <p:nvSpPr>
          <p:cNvPr id="3" name="Content Placeholder 2"/>
          <p:cNvSpPr>
            <a:spLocks noGrp="1"/>
          </p:cNvSpPr>
          <p:nvPr>
            <p:ph idx="1"/>
          </p:nvPr>
        </p:nvSpPr>
        <p:spPr>
          <a:noFill/>
        </p:spPr>
        <p:txBody>
          <a:bodyPr>
            <a:normAutofit/>
          </a:bodyPr>
          <a:lstStyle/>
          <a:p>
            <a:pPr>
              <a:buFont typeface="Wingdings" panose="05000000000000000000" pitchFamily="2" charset="2"/>
              <a:buChar char="v"/>
            </a:pPr>
            <a:r>
              <a:rPr lang="en-GB" dirty="0" smtClean="0">
                <a:solidFill>
                  <a:schemeClr val="accent1"/>
                </a:solidFill>
              </a:rPr>
              <a:t>Hola Mohalla is a festival held in February-March and is a time when Sikhs show their skills at horsemanship, martial arts, and athletics.</a:t>
            </a:r>
          </a:p>
          <a:p>
            <a:pPr>
              <a:buFont typeface="Wingdings" panose="05000000000000000000" pitchFamily="2" charset="2"/>
              <a:buChar char="v"/>
            </a:pPr>
            <a:r>
              <a:rPr lang="en-GB" dirty="0" smtClean="0">
                <a:solidFill>
                  <a:schemeClr val="accent1"/>
                </a:solidFill>
              </a:rPr>
              <a:t>Diwali is held in October and is a festival about the story of Hargobind, the sixth guru is told.</a:t>
            </a:r>
            <a:endParaRPr lang="en-GB" dirty="0">
              <a:solidFill>
                <a:schemeClr val="accent1"/>
              </a:solidFill>
            </a:endParaRPr>
          </a:p>
          <a:p>
            <a:pPr>
              <a:buFont typeface="Wingdings" panose="05000000000000000000" pitchFamily="2" charset="2"/>
              <a:buChar char="v"/>
            </a:pPr>
            <a:r>
              <a:rPr lang="en-GB" dirty="0" smtClean="0">
                <a:solidFill>
                  <a:schemeClr val="accent1"/>
                </a:solidFill>
              </a:rPr>
              <a:t>Baisakhi is a festival in March-April and it is new years day in the state of Punjab.</a:t>
            </a:r>
          </a:p>
          <a:p>
            <a:pPr>
              <a:buFont typeface="Wingdings" panose="05000000000000000000" pitchFamily="2" charset="2"/>
              <a:buChar char="v"/>
            </a:pPr>
            <a:r>
              <a:rPr lang="en-GB" dirty="0" smtClean="0">
                <a:solidFill>
                  <a:schemeClr val="accent1"/>
                </a:solidFill>
              </a:rPr>
              <a:t>Guru Nanak’s birthday is in October-November and 5 people carry the sacred book through the streets in memory of him.</a:t>
            </a:r>
            <a:endParaRPr lang="en-GB" dirty="0">
              <a:solidFill>
                <a:schemeClr val="accent1"/>
              </a:solidFill>
            </a:endParaRPr>
          </a:p>
          <a:p>
            <a:endParaRPr lang="en-GB" dirty="0" smtClean="0">
              <a:solidFill>
                <a:schemeClr val="accent1"/>
              </a:solidFill>
            </a:endParaRPr>
          </a:p>
          <a:p>
            <a:endParaRPr lang="en-GB" dirty="0">
              <a:solidFill>
                <a:schemeClr val="accent1"/>
              </a:solidFill>
            </a:endParaRPr>
          </a:p>
          <a:p>
            <a:endParaRPr lang="en-GB" dirty="0" smtClean="0">
              <a:solidFill>
                <a:schemeClr val="accent1"/>
              </a:solidFill>
            </a:endParaRPr>
          </a:p>
          <a:p>
            <a:endParaRPr lang="en-GB" dirty="0">
              <a:solidFill>
                <a:schemeClr val="accent1"/>
              </a:solidFill>
            </a:endParaRPr>
          </a:p>
          <a:p>
            <a:endParaRPr lang="en-GB" dirty="0">
              <a:solidFill>
                <a:schemeClr val="accent1"/>
              </a:solidFill>
            </a:endParaRPr>
          </a:p>
        </p:txBody>
      </p:sp>
      <p:sp>
        <p:nvSpPr>
          <p:cNvPr id="4" name="TextBox 3"/>
          <p:cNvSpPr txBox="1"/>
          <p:nvPr/>
        </p:nvSpPr>
        <p:spPr>
          <a:xfrm>
            <a:off x="9562011" y="631217"/>
            <a:ext cx="1959429" cy="369332"/>
          </a:xfrm>
          <a:prstGeom prst="rect">
            <a:avLst/>
          </a:prstGeom>
          <a:noFill/>
        </p:spPr>
        <p:txBody>
          <a:bodyPr wrap="square" rtlCol="0">
            <a:spAutoFit/>
          </a:bodyPr>
          <a:lstStyle/>
          <a:p>
            <a:r>
              <a:rPr lang="en-GB" dirty="0" smtClean="0">
                <a:hlinkClick r:id="rId3" action="ppaction://hlinksldjump"/>
              </a:rPr>
              <a:t>Back to contents</a:t>
            </a:r>
            <a:endParaRPr lang="en-GB" dirty="0"/>
          </a:p>
        </p:txBody>
      </p:sp>
    </p:spTree>
    <p:extLst>
      <p:ext uri="{BB962C8B-B14F-4D97-AF65-F5344CB8AC3E}">
        <p14:creationId xmlns:p14="http://schemas.microsoft.com/office/powerpoint/2010/main" val="3686868983"/>
      </p:ext>
    </p:extLst>
  </p:cSld>
  <p:clrMapOvr>
    <a:masterClrMapping/>
  </p:clrMapOvr>
  <mc:AlternateContent xmlns:mc="http://schemas.openxmlformats.org/markup-compatibility/2006">
    <mc:Choice xmlns:p14="http://schemas.microsoft.com/office/powerpoint/2010/main" Requires="p14">
      <p:transition spd="slow" p14:dur="11500">
        <p:randomBar dir="vert"/>
      </p:transition>
    </mc:Choice>
    <mc:Fallback>
      <p:transition spd="slow">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31217"/>
            <a:ext cx="10364451" cy="1596177"/>
          </a:xfrm>
          <a:noFill/>
        </p:spPr>
        <p:txBody>
          <a:bodyPr/>
          <a:lstStyle/>
          <a:p>
            <a:pPr algn="ctr"/>
            <a:r>
              <a:rPr lang="en-GB" b="1" u="sng" dirty="0" smtClean="0">
                <a:solidFill>
                  <a:schemeClr val="accent1"/>
                </a:solidFill>
              </a:rPr>
              <a:t>The symbol and worshipping</a:t>
            </a:r>
            <a:endParaRPr lang="en-GB" b="1" u="sng" dirty="0">
              <a:solidFill>
                <a:schemeClr val="accent1"/>
              </a:solidFill>
            </a:endParaRPr>
          </a:p>
        </p:txBody>
      </p:sp>
      <p:sp>
        <p:nvSpPr>
          <p:cNvPr id="3" name="Content Placeholder 2"/>
          <p:cNvSpPr>
            <a:spLocks noGrp="1"/>
          </p:cNvSpPr>
          <p:nvPr>
            <p:ph idx="1"/>
          </p:nvPr>
        </p:nvSpPr>
        <p:spPr>
          <a:noFill/>
        </p:spPr>
        <p:txBody>
          <a:bodyPr/>
          <a:lstStyle/>
          <a:p>
            <a:pPr marL="0" indent="0">
              <a:buNone/>
            </a:pPr>
            <a:r>
              <a:rPr lang="en-GB" dirty="0" smtClean="0">
                <a:solidFill>
                  <a:schemeClr val="accent1"/>
                </a:solidFill>
              </a:rPr>
              <a:t>The symbol for Sikhism </a:t>
            </a:r>
            <a:r>
              <a:rPr lang="en-GB" dirty="0">
                <a:solidFill>
                  <a:schemeClr val="accent1"/>
                </a:solidFill>
              </a:rPr>
              <a:t>is called the </a:t>
            </a:r>
            <a:r>
              <a:rPr lang="en-GB" dirty="0" smtClean="0">
                <a:solidFill>
                  <a:schemeClr val="accent1"/>
                </a:solidFill>
              </a:rPr>
              <a:t>Khanda and is made up of:</a:t>
            </a:r>
          </a:p>
          <a:p>
            <a:pPr>
              <a:buFont typeface="Wingdings" panose="05000000000000000000" pitchFamily="2" charset="2"/>
              <a:buChar char="q"/>
            </a:pPr>
            <a:r>
              <a:rPr lang="en-GB" sz="2400" dirty="0" smtClean="0">
                <a:solidFill>
                  <a:schemeClr val="accent1"/>
                </a:solidFill>
              </a:rPr>
              <a:t>The Khanda: a double edged sword which represents the belief 1 god.</a:t>
            </a:r>
          </a:p>
          <a:p>
            <a:pPr>
              <a:buFont typeface="Wingdings" panose="05000000000000000000" pitchFamily="2" charset="2"/>
              <a:buChar char="q"/>
            </a:pPr>
            <a:r>
              <a:rPr lang="en-GB" sz="2400" dirty="0">
                <a:solidFill>
                  <a:schemeClr val="accent1"/>
                </a:solidFill>
              </a:rPr>
              <a:t>The  </a:t>
            </a:r>
            <a:r>
              <a:rPr lang="en-GB" sz="2400" dirty="0" smtClean="0">
                <a:solidFill>
                  <a:schemeClr val="accent1"/>
                </a:solidFill>
              </a:rPr>
              <a:t>Chakkar: a </a:t>
            </a:r>
            <a:r>
              <a:rPr lang="en-GB" sz="2400" dirty="0">
                <a:solidFill>
                  <a:schemeClr val="accent1"/>
                </a:solidFill>
              </a:rPr>
              <a:t>circle representing God without beginning or </a:t>
            </a:r>
            <a:r>
              <a:rPr lang="en-GB" sz="2400" dirty="0" smtClean="0">
                <a:solidFill>
                  <a:schemeClr val="accent1"/>
                </a:solidFill>
              </a:rPr>
              <a:t>ending</a:t>
            </a:r>
          </a:p>
          <a:p>
            <a:pPr marL="0" indent="0">
              <a:buNone/>
            </a:pPr>
            <a:r>
              <a:rPr lang="en-GB" sz="2400" dirty="0" smtClean="0">
                <a:solidFill>
                  <a:schemeClr val="accent1"/>
                </a:solidFill>
              </a:rPr>
              <a:t> </a:t>
            </a:r>
            <a:r>
              <a:rPr lang="en-GB" sz="2400" dirty="0">
                <a:solidFill>
                  <a:schemeClr val="accent1"/>
                </a:solidFill>
              </a:rPr>
              <a:t>and reminding Sikhs to remain within the rule of </a:t>
            </a:r>
            <a:r>
              <a:rPr lang="en-GB" sz="2400" dirty="0" smtClean="0">
                <a:solidFill>
                  <a:schemeClr val="accent1"/>
                </a:solidFill>
              </a:rPr>
              <a:t>God and no one else.</a:t>
            </a:r>
          </a:p>
          <a:p>
            <a:pPr>
              <a:buFont typeface="Wingdings" panose="05000000000000000000" pitchFamily="2" charset="2"/>
              <a:buChar char="q"/>
            </a:pPr>
            <a:r>
              <a:rPr lang="en-GB" sz="2400" dirty="0" smtClean="0">
                <a:solidFill>
                  <a:schemeClr val="accent1"/>
                </a:solidFill>
              </a:rPr>
              <a:t>Two crossed Kirpans: </a:t>
            </a:r>
            <a:r>
              <a:rPr lang="en-GB" sz="2400" dirty="0">
                <a:solidFill>
                  <a:schemeClr val="accent1"/>
                </a:solidFill>
              </a:rPr>
              <a:t>(swords) representing spiritual authority and </a:t>
            </a:r>
            <a:endParaRPr lang="en-GB" sz="2400" dirty="0" smtClean="0">
              <a:solidFill>
                <a:schemeClr val="accent1"/>
              </a:solidFill>
            </a:endParaRPr>
          </a:p>
          <a:p>
            <a:pPr marL="0" indent="0">
              <a:buNone/>
            </a:pPr>
            <a:r>
              <a:rPr lang="en-GB" sz="2400" dirty="0" smtClean="0">
                <a:solidFill>
                  <a:schemeClr val="accent1"/>
                </a:solidFill>
              </a:rPr>
              <a:t>political </a:t>
            </a:r>
            <a:r>
              <a:rPr lang="en-GB" sz="2400" dirty="0">
                <a:solidFill>
                  <a:schemeClr val="accent1"/>
                </a:solidFill>
              </a:rPr>
              <a:t>power</a:t>
            </a:r>
            <a:r>
              <a:rPr lang="en-GB" sz="2400" dirty="0" smtClean="0">
                <a:solidFill>
                  <a:schemeClr val="accent1"/>
                </a:solidFill>
              </a:rPr>
              <a:t>.</a:t>
            </a:r>
          </a:p>
          <a:p>
            <a:pPr>
              <a:buFont typeface="Wingdings" panose="05000000000000000000" pitchFamily="2" charset="2"/>
              <a:buChar char="q"/>
            </a:pPr>
            <a:endParaRPr lang="en-GB" sz="2400" dirty="0" smtClean="0">
              <a:solidFill>
                <a:schemeClr val="accent1"/>
              </a:solidFill>
            </a:endParaRPr>
          </a:p>
          <a:p>
            <a:pPr marL="0" indent="0">
              <a:buNone/>
            </a:pPr>
            <a:r>
              <a:rPr lang="en-GB" sz="2400" dirty="0" smtClean="0">
                <a:solidFill>
                  <a:schemeClr val="accent1"/>
                </a:solidFill>
              </a:rPr>
              <a:t>Sikhs worship at home called the Gurdwara (gateway to the guru).</a:t>
            </a:r>
            <a:endParaRPr lang="en-GB" sz="2400" dirty="0">
              <a:solidFill>
                <a:schemeClr val="accent1"/>
              </a:solidFill>
            </a:endParaRPr>
          </a:p>
        </p:txBody>
      </p:sp>
      <p:pic>
        <p:nvPicPr>
          <p:cNvPr id="4" name="Picture 3"/>
          <p:cNvPicPr>
            <a:picLocks noChangeAspect="1"/>
          </p:cNvPicPr>
          <p:nvPr/>
        </p:nvPicPr>
        <p:blipFill>
          <a:blip r:embed="rId3"/>
          <a:stretch>
            <a:fillRect/>
          </a:stretch>
        </p:blipFill>
        <p:spPr>
          <a:xfrm>
            <a:off x="9840472" y="2227394"/>
            <a:ext cx="2469094" cy="2078916"/>
          </a:xfrm>
          <a:prstGeom prst="rect">
            <a:avLst/>
          </a:prstGeom>
        </p:spPr>
      </p:pic>
      <p:sp>
        <p:nvSpPr>
          <p:cNvPr id="5" name="TextBox 4"/>
          <p:cNvSpPr txBox="1"/>
          <p:nvPr/>
        </p:nvSpPr>
        <p:spPr>
          <a:xfrm>
            <a:off x="9722906" y="757646"/>
            <a:ext cx="1798534" cy="369332"/>
          </a:xfrm>
          <a:prstGeom prst="rect">
            <a:avLst/>
          </a:prstGeom>
          <a:noFill/>
        </p:spPr>
        <p:txBody>
          <a:bodyPr wrap="square" rtlCol="0">
            <a:spAutoFit/>
          </a:bodyPr>
          <a:lstStyle/>
          <a:p>
            <a:r>
              <a:rPr lang="en-GB" dirty="0" smtClean="0">
                <a:solidFill>
                  <a:schemeClr val="accent1"/>
                </a:solidFill>
                <a:hlinkClick r:id="rId4" action="ppaction://hlinksldjump"/>
              </a:rPr>
              <a:t>Back to contents</a:t>
            </a:r>
            <a:endParaRPr lang="en-GB" dirty="0">
              <a:solidFill>
                <a:schemeClr val="accent1"/>
              </a:solidFill>
            </a:endParaRPr>
          </a:p>
        </p:txBody>
      </p:sp>
    </p:spTree>
    <p:extLst>
      <p:ext uri="{BB962C8B-B14F-4D97-AF65-F5344CB8AC3E}">
        <p14:creationId xmlns:p14="http://schemas.microsoft.com/office/powerpoint/2010/main" val="3494695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31217"/>
            <a:ext cx="10364451" cy="1596177"/>
          </a:xfrm>
          <a:noFill/>
        </p:spPr>
        <p:txBody>
          <a:bodyPr/>
          <a:lstStyle/>
          <a:p>
            <a:pPr algn="ctr"/>
            <a:r>
              <a:rPr lang="en-GB" b="1" u="sng" dirty="0" smtClean="0">
                <a:solidFill>
                  <a:schemeClr val="accent1"/>
                </a:solidFill>
              </a:rPr>
              <a:t>Marriage</a:t>
            </a:r>
            <a:endParaRPr lang="en-GB" b="1" u="sng" dirty="0">
              <a:solidFill>
                <a:schemeClr val="accent1"/>
              </a:solidFill>
            </a:endParaRPr>
          </a:p>
        </p:txBody>
      </p:sp>
      <p:sp>
        <p:nvSpPr>
          <p:cNvPr id="3" name="Content Placeholder 2"/>
          <p:cNvSpPr>
            <a:spLocks noGrp="1"/>
          </p:cNvSpPr>
          <p:nvPr>
            <p:ph idx="1"/>
          </p:nvPr>
        </p:nvSpPr>
        <p:spPr>
          <a:noFill/>
        </p:spPr>
        <p:txBody>
          <a:bodyPr>
            <a:normAutofit/>
          </a:bodyPr>
          <a:lstStyle/>
          <a:p>
            <a:pPr marL="0" indent="0">
              <a:buNone/>
            </a:pPr>
            <a:r>
              <a:rPr lang="en-GB" dirty="0" smtClean="0">
                <a:solidFill>
                  <a:schemeClr val="accent2"/>
                </a:solidFill>
              </a:rPr>
              <a:t> </a:t>
            </a:r>
            <a:r>
              <a:rPr lang="en-GB" dirty="0" smtClean="0">
                <a:solidFill>
                  <a:schemeClr val="accent1"/>
                </a:solidFill>
              </a:rPr>
              <a:t>The Sikhs marriage ceremony is called Anand </a:t>
            </a:r>
            <a:r>
              <a:rPr lang="en-GB" dirty="0">
                <a:solidFill>
                  <a:schemeClr val="accent1"/>
                </a:solidFill>
              </a:rPr>
              <a:t>Karaj. </a:t>
            </a:r>
            <a:r>
              <a:rPr lang="en-GB" dirty="0" smtClean="0">
                <a:solidFill>
                  <a:schemeClr val="accent1"/>
                </a:solidFill>
              </a:rPr>
              <a:t>At the wedding, they read out the sacred book and after each section of it, the bride and groom walk around the Guru Granth Sahib (the sacred book). This procedure is done 4 times. After that, a prayer is read for the newly married couple and hymns are sung.</a:t>
            </a:r>
          </a:p>
          <a:p>
            <a:pPr marL="0" indent="0">
              <a:buNone/>
            </a:pPr>
            <a:endParaRPr lang="en-GB" dirty="0">
              <a:solidFill>
                <a:schemeClr val="accent1"/>
              </a:solidFill>
            </a:endParaRPr>
          </a:p>
          <a:p>
            <a:endParaRPr lang="en-GB" dirty="0" smtClean="0">
              <a:solidFill>
                <a:schemeClr val="accent2"/>
              </a:solidFill>
            </a:endParaRPr>
          </a:p>
          <a:p>
            <a:pPr marL="0" indent="0">
              <a:buNone/>
            </a:pPr>
            <a:endParaRPr lang="en-GB" sz="6400" dirty="0" smtClean="0">
              <a:solidFill>
                <a:schemeClr val="accent2"/>
              </a:solidFill>
            </a:endParaRPr>
          </a:p>
        </p:txBody>
      </p:sp>
      <p:pic>
        <p:nvPicPr>
          <p:cNvPr id="5" name="Picture 4"/>
          <p:cNvPicPr>
            <a:picLocks noChangeAspect="1"/>
          </p:cNvPicPr>
          <p:nvPr/>
        </p:nvPicPr>
        <p:blipFill>
          <a:blip r:embed="rId3"/>
          <a:stretch>
            <a:fillRect/>
          </a:stretch>
        </p:blipFill>
        <p:spPr>
          <a:xfrm>
            <a:off x="1282337" y="3909019"/>
            <a:ext cx="3357154" cy="2570158"/>
          </a:xfrm>
          <a:prstGeom prst="rect">
            <a:avLst/>
          </a:prstGeom>
        </p:spPr>
      </p:pic>
      <p:pic>
        <p:nvPicPr>
          <p:cNvPr id="4" name="Picture 3"/>
          <p:cNvPicPr>
            <a:picLocks noChangeAspect="1"/>
          </p:cNvPicPr>
          <p:nvPr/>
        </p:nvPicPr>
        <p:blipFill>
          <a:blip r:embed="rId4"/>
          <a:stretch>
            <a:fillRect/>
          </a:stretch>
        </p:blipFill>
        <p:spPr>
          <a:xfrm>
            <a:off x="6322424" y="3891407"/>
            <a:ext cx="3434578" cy="2587769"/>
          </a:xfrm>
          <a:prstGeom prst="rect">
            <a:avLst/>
          </a:prstGeom>
        </p:spPr>
      </p:pic>
    </p:spTree>
    <p:extLst>
      <p:ext uri="{BB962C8B-B14F-4D97-AF65-F5344CB8AC3E}">
        <p14:creationId xmlns:p14="http://schemas.microsoft.com/office/powerpoint/2010/main" val="28392152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4"/>
          <a:stretch>
            <a:fillRect/>
          </a:stretch>
        </p:blipFill>
        <p:spPr>
          <a:xfrm>
            <a:off x="0" y="-16888"/>
            <a:ext cx="12192000" cy="6883420"/>
          </a:xfrm>
          <a:prstGeom prst="rect">
            <a:avLst/>
          </a:prstGeom>
        </p:spPr>
      </p:pic>
      <p:sp>
        <p:nvSpPr>
          <p:cNvPr id="5" name="TextBox 4"/>
          <p:cNvSpPr txBox="1"/>
          <p:nvPr/>
        </p:nvSpPr>
        <p:spPr>
          <a:xfrm>
            <a:off x="2926080" y="1690688"/>
            <a:ext cx="6842760" cy="1250632"/>
          </a:xfrm>
          <a:prstGeom prst="rect">
            <a:avLst/>
          </a:prstGeom>
          <a:noFill/>
        </p:spPr>
        <p:txBody>
          <a:bodyPr wrap="square" rtlCol="0">
            <a:spAutoFit/>
          </a:bodyPr>
          <a:lstStyle/>
          <a:p>
            <a:endParaRPr lang="en-GB" dirty="0"/>
          </a:p>
        </p:txBody>
      </p:sp>
      <p:pic>
        <p:nvPicPr>
          <p:cNvPr id="7" name="Picture 6"/>
          <p:cNvPicPr>
            <a:picLocks noChangeAspect="1"/>
          </p:cNvPicPr>
          <p:nvPr/>
        </p:nvPicPr>
        <p:blipFill>
          <a:blip r:embed="rId5"/>
          <a:stretch>
            <a:fillRect/>
          </a:stretch>
        </p:blipFill>
        <p:spPr>
          <a:xfrm>
            <a:off x="2926080" y="4922520"/>
            <a:ext cx="6376988" cy="1312545"/>
          </a:xfrm>
          <a:prstGeom prst="rect">
            <a:avLst/>
          </a:prstGeom>
        </p:spPr>
      </p:pic>
    </p:spTree>
    <p:extLst>
      <p:ext uri="{BB962C8B-B14F-4D97-AF65-F5344CB8AC3E}">
        <p14:creationId xmlns:p14="http://schemas.microsoft.com/office/powerpoint/2010/main" val="2849951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bomb.wav"/>
          </p:stSnd>
        </p:sndAc>
      </p:transition>
    </mc:Choice>
    <mc:Fallback xmlns="">
      <p:transition spd="slow">
        <p:fade/>
        <p:sndAc>
          <p:stSnd>
            <p:snd r:embed="rId6" name="bomb.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TotalTime>
  <Words>452</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SIKHISM</vt:lpstr>
      <vt:lpstr>CONTENTS</vt:lpstr>
      <vt:lpstr>What is Sikhism?</vt:lpstr>
      <vt:lpstr>WHAT DO SIKHS BELIEVE IN?</vt:lpstr>
      <vt:lpstr>Festivals and celebration</vt:lpstr>
      <vt:lpstr>The symbol and worshipping</vt:lpstr>
      <vt:lpstr>Marriage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JBB</dc:creator>
  <cp:lastModifiedBy>JBB</cp:lastModifiedBy>
  <cp:revision>35</cp:revision>
  <dcterms:created xsi:type="dcterms:W3CDTF">2020-06-02T12:52:04Z</dcterms:created>
  <dcterms:modified xsi:type="dcterms:W3CDTF">2020-06-03T14:03:22Z</dcterms:modified>
</cp:coreProperties>
</file>