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29" autoAdjust="0"/>
  </p:normalViewPr>
  <p:slideViewPr>
    <p:cSldViewPr snapToGrid="0">
      <p:cViewPr varScale="1">
        <p:scale>
          <a:sx n="85" d="100"/>
          <a:sy n="85" d="100"/>
        </p:scale>
        <p:origin x="19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36229-CDB5-4246-9401-4D89E7067A9A}"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D74F0-A7EF-439D-96FE-3BC5DE7B4C8B}" type="slidenum">
              <a:rPr lang="en-GB" smtClean="0"/>
              <a:t>‹#›</a:t>
            </a:fld>
            <a:endParaRPr lang="en-GB"/>
          </a:p>
        </p:txBody>
      </p:sp>
    </p:spTree>
    <p:extLst>
      <p:ext uri="{BB962C8B-B14F-4D97-AF65-F5344CB8AC3E}">
        <p14:creationId xmlns:p14="http://schemas.microsoft.com/office/powerpoint/2010/main" val="110384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D74F0-A7EF-439D-96FE-3BC5DE7B4C8B}" type="slidenum">
              <a:rPr lang="en-GB" smtClean="0"/>
              <a:t>5</a:t>
            </a:fld>
            <a:endParaRPr lang="en-GB"/>
          </a:p>
        </p:txBody>
      </p:sp>
    </p:spTree>
    <p:extLst>
      <p:ext uri="{BB962C8B-B14F-4D97-AF65-F5344CB8AC3E}">
        <p14:creationId xmlns:p14="http://schemas.microsoft.com/office/powerpoint/2010/main" val="1527955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A14CEEE-DF7B-424D-ABAD-A373BA58DA4C}" type="datetimeFigureOut">
              <a:rPr lang="en-GB" smtClean="0"/>
              <a:t>03/06/2020</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9280108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5594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246863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FE2F036-E8DC-481F-B28B-D8DE71FCB85A}"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766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368232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A14CEEE-DF7B-424D-ABAD-A373BA58DA4C}"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213141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A14CEEE-DF7B-424D-ABAD-A373BA58DA4C}"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102378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4CEEE-DF7B-424D-ABAD-A373BA58DA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306409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A14CEEE-DF7B-424D-ABAD-A373BA58DA4C}" type="datetimeFigureOut">
              <a:rPr lang="en-GB" smtClean="0"/>
              <a:t>03/06/2020</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35194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4CEEE-DF7B-424D-ABAD-A373BA58DA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397404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A14CEEE-DF7B-424D-ABAD-A373BA58DA4C}" type="datetimeFigureOut">
              <a:rPr lang="en-GB" smtClean="0"/>
              <a:t>03/06/2020</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90130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278612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14CEEE-DF7B-424D-ABAD-A373BA58DA4C}"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296381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14CEEE-DF7B-424D-ABAD-A373BA58DA4C}"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18821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4CEEE-DF7B-424D-ABAD-A373BA58DA4C}"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4692060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14996958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4CEEE-DF7B-424D-ABAD-A373BA58DA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2F036-E8DC-481F-B28B-D8DE71FCB85A}" type="slidenum">
              <a:rPr lang="en-GB" smtClean="0"/>
              <a:t>‹#›</a:t>
            </a:fld>
            <a:endParaRPr lang="en-GB"/>
          </a:p>
        </p:txBody>
      </p:sp>
    </p:spTree>
    <p:extLst>
      <p:ext uri="{BB962C8B-B14F-4D97-AF65-F5344CB8AC3E}">
        <p14:creationId xmlns:p14="http://schemas.microsoft.com/office/powerpoint/2010/main" val="338192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14CEEE-DF7B-424D-ABAD-A373BA58DA4C}" type="datetimeFigureOut">
              <a:rPr lang="en-GB" smtClean="0"/>
              <a:t>03/06/2020</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E2F036-E8DC-481F-B28B-D8DE71FCB85A}" type="slidenum">
              <a:rPr lang="en-GB" smtClean="0"/>
              <a:t>‹#›</a:t>
            </a:fld>
            <a:endParaRPr lang="en-GB"/>
          </a:p>
        </p:txBody>
      </p:sp>
    </p:spTree>
    <p:extLst>
      <p:ext uri="{BB962C8B-B14F-4D97-AF65-F5344CB8AC3E}">
        <p14:creationId xmlns:p14="http://schemas.microsoft.com/office/powerpoint/2010/main" val="17163573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r>
              <a:rPr lang="en-GB" dirty="0" smtClean="0"/>
              <a:t>              </a:t>
            </a:r>
            <a:endParaRPr lang="en-GB" dirty="0"/>
          </a:p>
        </p:txBody>
      </p:sp>
      <p:sp>
        <p:nvSpPr>
          <p:cNvPr id="3" name="Subtitle 2"/>
          <p:cNvSpPr>
            <a:spLocks noGrp="1"/>
          </p:cNvSpPr>
          <p:nvPr>
            <p:ph type="subTitle" idx="1"/>
          </p:nvPr>
        </p:nvSpPr>
        <p:spPr/>
        <p:txBody>
          <a:bodyPr/>
          <a:lstStyle/>
          <a:p>
            <a:endParaRPr lang="en-GB" dirty="0" smtClean="0"/>
          </a:p>
        </p:txBody>
      </p:sp>
      <p:sp>
        <p:nvSpPr>
          <p:cNvPr id="4" name="AutoShape 2" descr="Free Images : architecture, building, palace, column, church ..."/>
          <p:cNvSpPr>
            <a:spLocks noChangeAspect="1" noChangeArrowheads="1"/>
          </p:cNvSpPr>
          <p:nvPr/>
        </p:nvSpPr>
        <p:spPr bwMode="auto">
          <a:xfrm flipV="1">
            <a:off x="155574" y="160336"/>
            <a:ext cx="11302647" cy="1781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0" y="0"/>
            <a:ext cx="12192000" cy="6836085"/>
          </a:xfrm>
          <a:prstGeom prst="rect">
            <a:avLst/>
          </a:prstGeom>
        </p:spPr>
      </p:pic>
      <p:sp>
        <p:nvSpPr>
          <p:cNvPr id="7" name="TextBox 6"/>
          <p:cNvSpPr txBox="1"/>
          <p:nvPr/>
        </p:nvSpPr>
        <p:spPr>
          <a:xfrm>
            <a:off x="3804356" y="3397956"/>
            <a:ext cx="4481688" cy="1908215"/>
          </a:xfrm>
          <a:prstGeom prst="rect">
            <a:avLst/>
          </a:prstGeom>
          <a:noFill/>
        </p:spPr>
        <p:txBody>
          <a:bodyPr wrap="square" rtlCol="0">
            <a:spAutoFit/>
          </a:bodyPr>
          <a:lstStyle/>
          <a:p>
            <a:r>
              <a:rPr lang="en-GB" sz="8000" dirty="0" smtClean="0"/>
              <a:t>ISLAM</a:t>
            </a:r>
          </a:p>
          <a:p>
            <a:r>
              <a:rPr lang="en-GB" sz="3800" dirty="0" smtClean="0"/>
              <a:t>By Oscar</a:t>
            </a:r>
            <a:endParaRPr lang="en-GB" sz="3800" dirty="0"/>
          </a:p>
        </p:txBody>
      </p:sp>
    </p:spTree>
    <p:extLst>
      <p:ext uri="{BB962C8B-B14F-4D97-AF65-F5344CB8AC3E}">
        <p14:creationId xmlns:p14="http://schemas.microsoft.com/office/powerpoint/2010/main" val="8225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Text Placeholder 2"/>
          <p:cNvSpPr>
            <a:spLocks noGrp="1"/>
          </p:cNvSpPr>
          <p:nvPr>
            <p:ph type="body" sz="half" idx="2"/>
          </p:nvPr>
        </p:nvSpPr>
        <p:spPr>
          <a:xfrm>
            <a:off x="1375684" y="-977285"/>
            <a:ext cx="10130516" cy="999067"/>
          </a:xfrm>
        </p:spPr>
        <p:txBody>
          <a:bodyPr>
            <a:noAutofit/>
          </a:bodyPr>
          <a:lstStyle/>
          <a:p>
            <a:endParaRPr lang="en-GB" sz="2000" dirty="0"/>
          </a:p>
        </p:txBody>
      </p:sp>
      <p:sp>
        <p:nvSpPr>
          <p:cNvPr id="4" name="Rectangle 3"/>
          <p:cNvSpPr/>
          <p:nvPr/>
        </p:nvSpPr>
        <p:spPr>
          <a:xfrm>
            <a:off x="1375684" y="3687584"/>
            <a:ext cx="6096001" cy="1200329"/>
          </a:xfrm>
          <a:prstGeom prst="rect">
            <a:avLst/>
          </a:prstGeom>
        </p:spPr>
        <p:txBody>
          <a:bodyPr>
            <a:spAutoFit/>
          </a:bodyPr>
          <a:lstStyle/>
          <a:p>
            <a:r>
              <a:rPr lang="en-GB" dirty="0">
                <a:hlinkClick r:id="rId2" action="ppaction://hlinksldjump"/>
              </a:rPr>
              <a:t>HOW AND WHERE IT BEGAN.</a:t>
            </a:r>
            <a:endParaRPr lang="en-GB" dirty="0"/>
          </a:p>
          <a:p>
            <a:r>
              <a:rPr lang="en-GB" dirty="0">
                <a:hlinkClick r:id="rId3" action="ppaction://hlinksldjump"/>
              </a:rPr>
              <a:t>POPULARITY AND RELIGION</a:t>
            </a:r>
            <a:endParaRPr lang="en-GB" dirty="0"/>
          </a:p>
          <a:p>
            <a:r>
              <a:rPr lang="en-GB" dirty="0">
                <a:hlinkClick r:id="rId4" action="ppaction://hlinksldjump"/>
              </a:rPr>
              <a:t>FESTIVALS</a:t>
            </a:r>
            <a:endParaRPr lang="en-GB" dirty="0"/>
          </a:p>
          <a:p>
            <a:r>
              <a:rPr lang="en-GB" dirty="0">
                <a:hlinkClick r:id="rId5" action="ppaction://hlinksldjump"/>
              </a:rPr>
              <a:t>THE FIVE PILLARS</a:t>
            </a:r>
            <a:endParaRPr lang="en-GB" dirty="0"/>
          </a:p>
        </p:txBody>
      </p:sp>
    </p:spTree>
    <p:extLst>
      <p:ext uri="{BB962C8B-B14F-4D97-AF65-F5344CB8AC3E}">
        <p14:creationId xmlns:p14="http://schemas.microsoft.com/office/powerpoint/2010/main" val="124857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HOW AND WHERE IT BEGAN</a:t>
            </a:r>
            <a:endParaRPr lang="en-GB" b="1" u="sng" dirty="0"/>
          </a:p>
        </p:txBody>
      </p:sp>
      <p:sp>
        <p:nvSpPr>
          <p:cNvPr id="3" name="Content Placeholder 2"/>
          <p:cNvSpPr>
            <a:spLocks noGrp="1"/>
          </p:cNvSpPr>
          <p:nvPr>
            <p:ph idx="1"/>
          </p:nvPr>
        </p:nvSpPr>
        <p:spPr>
          <a:xfrm>
            <a:off x="531729" y="1909444"/>
            <a:ext cx="11045825" cy="4298850"/>
          </a:xfrm>
        </p:spPr>
        <p:txBody>
          <a:bodyPr/>
          <a:lstStyle/>
          <a:p>
            <a:pPr marL="0" indent="0">
              <a:buNone/>
            </a:pPr>
            <a:r>
              <a:rPr lang="en-GB" dirty="0" smtClean="0"/>
              <a:t>Islam started in the country of Arabia and began with a person named Prophet Muhammad. Islam people and people that believe in Islam are called Muslims. Muslims believe that there is only one god, who knows all. His name is Allah. The place it started was in a place called </a:t>
            </a:r>
            <a:r>
              <a:rPr lang="en-GB" dirty="0"/>
              <a:t>Saudi </a:t>
            </a:r>
            <a:r>
              <a:rPr lang="en-GB" dirty="0" smtClean="0"/>
              <a:t>Arabia. The sacred text is known as the Qur’an. </a:t>
            </a:r>
            <a:endParaRPr lang="en-GB" dirty="0"/>
          </a:p>
        </p:txBody>
      </p:sp>
      <p:sp>
        <p:nvSpPr>
          <p:cNvPr id="4" name="AutoShape 2" descr="Free Images : architecture, building, palace, column, churc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he Quran Dilemm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41359" y="1"/>
            <a:ext cx="12192000" cy="6857999"/>
          </a:xfrm>
          <a:prstGeom prst="rect">
            <a:avLst/>
          </a:prstGeom>
        </p:spPr>
      </p:pic>
      <p:sp>
        <p:nvSpPr>
          <p:cNvPr id="8" name="Rectangle 7"/>
          <p:cNvSpPr/>
          <p:nvPr/>
        </p:nvSpPr>
        <p:spPr>
          <a:xfrm>
            <a:off x="3048000" y="2413338"/>
            <a:ext cx="6096000" cy="2031325"/>
          </a:xfrm>
          <a:prstGeom prst="rect">
            <a:avLst/>
          </a:prstGeom>
        </p:spPr>
        <p:txBody>
          <a:bodyPr>
            <a:spAutoFit/>
          </a:bodyPr>
          <a:lstStyle/>
          <a:p>
            <a:r>
              <a:rPr lang="en-GB" b="1" dirty="0"/>
              <a:t>Islam started in the country of Arabia and began with a person named Prophet Muhammad. Islam people and people that believe in Islam are called Muslims. Muslims believe that there is only one god, who knows all. His name is Allah. The place it started was in a place called Saudi Arabia. The sacred text is known as the Qur’an.</a:t>
            </a:r>
            <a:r>
              <a:rPr lang="en-GB" dirty="0"/>
              <a:t> </a:t>
            </a:r>
          </a:p>
        </p:txBody>
      </p:sp>
      <p:sp>
        <p:nvSpPr>
          <p:cNvPr id="9" name="TextBox 8"/>
          <p:cNvSpPr txBox="1"/>
          <p:nvPr/>
        </p:nvSpPr>
        <p:spPr>
          <a:xfrm>
            <a:off x="4283241" y="1552074"/>
            <a:ext cx="6821906" cy="677108"/>
          </a:xfrm>
          <a:prstGeom prst="rect">
            <a:avLst/>
          </a:prstGeom>
          <a:noFill/>
        </p:spPr>
        <p:txBody>
          <a:bodyPr wrap="square" rtlCol="0">
            <a:spAutoFit/>
          </a:bodyPr>
          <a:lstStyle/>
          <a:p>
            <a:r>
              <a:rPr lang="en-GB" sz="3800" dirty="0" smtClean="0">
                <a:hlinkClick r:id="rId4" action="ppaction://hlinksldjump"/>
              </a:rPr>
              <a:t>HOW AND WHERE IT BEGAN</a:t>
            </a:r>
            <a:endParaRPr lang="en-GB" sz="3800" dirty="0"/>
          </a:p>
        </p:txBody>
      </p:sp>
    </p:spTree>
    <p:extLst>
      <p:ext uri="{BB962C8B-B14F-4D97-AF65-F5344CB8AC3E}">
        <p14:creationId xmlns:p14="http://schemas.microsoft.com/office/powerpoint/2010/main" val="234911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228389"/>
            <a:ext cx="8610600" cy="1293028"/>
          </a:xfrm>
        </p:spPr>
        <p:txBody>
          <a:bodyPr/>
          <a:lstStyle/>
          <a:p>
            <a:r>
              <a:rPr lang="en-GB" dirty="0" smtClean="0">
                <a:hlinkClick r:id="rId2" action="ppaction://hlinksldjump"/>
              </a:rPr>
              <a:t>POPULARITY AND RELIGION</a:t>
            </a:r>
            <a:endParaRPr lang="en-GB" dirty="0"/>
          </a:p>
        </p:txBody>
      </p:sp>
      <p:sp>
        <p:nvSpPr>
          <p:cNvPr id="3" name="Content Placeholder 2"/>
          <p:cNvSpPr>
            <a:spLocks noGrp="1"/>
          </p:cNvSpPr>
          <p:nvPr>
            <p:ph idx="1"/>
          </p:nvPr>
        </p:nvSpPr>
        <p:spPr/>
        <p:txBody>
          <a:bodyPr/>
          <a:lstStyle/>
          <a:p>
            <a:pPr marL="0" indent="0">
              <a:buNone/>
            </a:pPr>
            <a:r>
              <a:rPr lang="en-GB" b="1" dirty="0" smtClean="0"/>
              <a:t>Islam is </a:t>
            </a:r>
            <a:r>
              <a:rPr lang="en-GB" b="1" dirty="0" smtClean="0"/>
              <a:t>the second </a:t>
            </a:r>
            <a:r>
              <a:rPr lang="en-GB" b="1" dirty="0" smtClean="0"/>
              <a:t>most popular religion in the world. It has over </a:t>
            </a:r>
            <a:r>
              <a:rPr lang="en-GB" b="1" dirty="0"/>
              <a:t>1,000,000,000</a:t>
            </a:r>
            <a:r>
              <a:rPr lang="en-GB" b="1" dirty="0" smtClean="0"/>
              <a:t>  (a thousand million) followers. But the Muslims themselves think of the their life style as a way of life rather than a religion. Muslims are normally found in Middle </a:t>
            </a:r>
            <a:r>
              <a:rPr lang="en-GB" b="1" dirty="0"/>
              <a:t>East, </a:t>
            </a:r>
            <a:r>
              <a:rPr lang="en-GB" b="1" dirty="0" smtClean="0"/>
              <a:t>Asia, and North Africa, however, it is said that Indonesia houses the most Muslims. Islam has around 1.8 million people living in it, taking around 24% of world population. </a:t>
            </a:r>
            <a:endParaRPr lang="en-GB" b="1" dirty="0"/>
          </a:p>
        </p:txBody>
      </p:sp>
      <p:pic>
        <p:nvPicPr>
          <p:cNvPr id="7" name="Picture 6"/>
          <p:cNvPicPr>
            <a:picLocks noChangeAspect="1"/>
          </p:cNvPicPr>
          <p:nvPr/>
        </p:nvPicPr>
        <p:blipFill>
          <a:blip r:embed="rId3"/>
          <a:stretch>
            <a:fillRect/>
          </a:stretch>
        </p:blipFill>
        <p:spPr>
          <a:xfrm rot="20745226">
            <a:off x="2476649" y="704610"/>
            <a:ext cx="2097206" cy="1396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77009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Box 2"/>
          <p:cNvSpPr txBox="1"/>
          <p:nvPr/>
        </p:nvSpPr>
        <p:spPr>
          <a:xfrm>
            <a:off x="264695" y="240632"/>
            <a:ext cx="6304547" cy="646331"/>
          </a:xfrm>
          <a:prstGeom prst="rect">
            <a:avLst/>
          </a:prstGeom>
          <a:noFill/>
        </p:spPr>
        <p:txBody>
          <a:bodyPr wrap="square" rtlCol="0">
            <a:spAutoFit/>
          </a:bodyPr>
          <a:lstStyle/>
          <a:p>
            <a:r>
              <a:rPr lang="en-GB" b="1" dirty="0" smtClean="0"/>
              <a:t>There are 5 main Muslim festivals, they are: Ramadhan, Id-</a:t>
            </a:r>
            <a:r>
              <a:rPr lang="en-GB" b="1" dirty="0" err="1" smtClean="0"/>
              <a:t>ul</a:t>
            </a:r>
            <a:r>
              <a:rPr lang="en-GB" b="1" dirty="0" smtClean="0"/>
              <a:t>-Fit, Eid-</a:t>
            </a:r>
            <a:r>
              <a:rPr lang="en-GB" b="1" dirty="0" err="1" smtClean="0"/>
              <a:t>ul</a:t>
            </a:r>
            <a:r>
              <a:rPr lang="en-GB" b="1" dirty="0" smtClean="0"/>
              <a:t>-</a:t>
            </a:r>
            <a:r>
              <a:rPr lang="en-GB" b="1" dirty="0" err="1" smtClean="0"/>
              <a:t>adha</a:t>
            </a:r>
            <a:r>
              <a:rPr lang="en-GB" b="1" dirty="0" smtClean="0"/>
              <a:t>, </a:t>
            </a:r>
            <a:r>
              <a:rPr lang="en-GB" b="1" dirty="0" err="1"/>
              <a:t>Dhu</a:t>
            </a:r>
            <a:r>
              <a:rPr lang="en-GB" b="1" dirty="0"/>
              <a:t> </a:t>
            </a:r>
            <a:r>
              <a:rPr lang="en-GB" b="1" dirty="0" smtClean="0"/>
              <a:t>Al-</a:t>
            </a:r>
            <a:r>
              <a:rPr lang="en-GB" b="1" dirty="0" err="1" smtClean="0"/>
              <a:t>Hijja</a:t>
            </a:r>
            <a:r>
              <a:rPr lang="en-GB" b="1" dirty="0" smtClean="0"/>
              <a:t>, and </a:t>
            </a:r>
            <a:r>
              <a:rPr lang="en-GB" b="1" dirty="0"/>
              <a:t>Al </a:t>
            </a:r>
            <a:r>
              <a:rPr lang="en-GB" b="1" dirty="0" err="1" smtClean="0"/>
              <a:t>Hijra</a:t>
            </a:r>
            <a:r>
              <a:rPr lang="en-GB" b="1" dirty="0" smtClean="0"/>
              <a:t>..</a:t>
            </a:r>
            <a:endParaRPr lang="en-GB" b="1" dirty="0"/>
          </a:p>
        </p:txBody>
      </p:sp>
      <p:pic>
        <p:nvPicPr>
          <p:cNvPr id="15" name="Content Placeholder 14"/>
          <p:cNvPicPr>
            <a:picLocks noGrp="1" noChangeAspect="1"/>
          </p:cNvPicPr>
          <p:nvPr>
            <p:ph idx="1"/>
          </p:nvPr>
        </p:nvPicPr>
        <p:blipFill>
          <a:blip r:embed="rId3"/>
          <a:stretch>
            <a:fillRect/>
          </a:stretch>
        </p:blipFill>
        <p:spPr>
          <a:xfrm>
            <a:off x="0" y="1"/>
            <a:ext cx="12191671" cy="6857999"/>
          </a:xfrm>
          <a:prstGeom prst="rect">
            <a:avLst/>
          </a:prstGeom>
        </p:spPr>
      </p:pic>
      <p:sp>
        <p:nvSpPr>
          <p:cNvPr id="17" name="TextBox 16"/>
          <p:cNvSpPr txBox="1"/>
          <p:nvPr/>
        </p:nvSpPr>
        <p:spPr>
          <a:xfrm>
            <a:off x="1292413" y="1650602"/>
            <a:ext cx="9606844" cy="3970318"/>
          </a:xfrm>
          <a:prstGeom prst="rect">
            <a:avLst/>
          </a:prstGeom>
          <a:noFill/>
        </p:spPr>
        <p:txBody>
          <a:bodyPr wrap="square" rtlCol="0">
            <a:spAutoFit/>
          </a:bodyPr>
          <a:lstStyle/>
          <a:p>
            <a:r>
              <a:rPr lang="en-GB" b="1" dirty="0"/>
              <a:t>There are 5 main Muslim festivals, they are: Ramadhan, Id-</a:t>
            </a:r>
            <a:r>
              <a:rPr lang="en-GB" b="1" dirty="0" err="1"/>
              <a:t>ul</a:t>
            </a:r>
            <a:r>
              <a:rPr lang="en-GB" b="1" dirty="0"/>
              <a:t>-Fit, Eid-</a:t>
            </a:r>
            <a:r>
              <a:rPr lang="en-GB" b="1" dirty="0" err="1"/>
              <a:t>ul</a:t>
            </a:r>
            <a:r>
              <a:rPr lang="en-GB" b="1" dirty="0"/>
              <a:t>-</a:t>
            </a:r>
            <a:r>
              <a:rPr lang="en-GB" b="1" dirty="0" err="1"/>
              <a:t>adha</a:t>
            </a:r>
            <a:r>
              <a:rPr lang="en-GB" b="1" dirty="0"/>
              <a:t>, </a:t>
            </a:r>
            <a:r>
              <a:rPr lang="en-GB" b="1" dirty="0" err="1"/>
              <a:t>Dhu</a:t>
            </a:r>
            <a:r>
              <a:rPr lang="en-GB" b="1" dirty="0"/>
              <a:t> Al-</a:t>
            </a:r>
            <a:r>
              <a:rPr lang="en-GB" b="1" dirty="0" err="1"/>
              <a:t>Hijja</a:t>
            </a:r>
            <a:r>
              <a:rPr lang="en-GB" b="1" dirty="0"/>
              <a:t>, and Al </a:t>
            </a:r>
            <a:r>
              <a:rPr lang="en-GB" b="1" dirty="0" err="1"/>
              <a:t>Hijra</a:t>
            </a:r>
            <a:r>
              <a:rPr lang="en-GB" b="1" dirty="0" smtClean="0"/>
              <a:t>.</a:t>
            </a:r>
          </a:p>
          <a:p>
            <a:endParaRPr lang="en-GB" b="1" dirty="0"/>
          </a:p>
          <a:p>
            <a:r>
              <a:rPr lang="en-GB" b="1" dirty="0" smtClean="0"/>
              <a:t>Ramadhan is the ninth month in the Islamic year. In this month, Muslims fast (don’t eat in daylight for 30 days.) during daylight. Muslims believe that the gateway to heaven (Jannah) and the gates of hell, named Jahannam, are shut and unavailable during this time.</a:t>
            </a:r>
          </a:p>
          <a:p>
            <a:endParaRPr lang="en-GB" b="1" dirty="0"/>
          </a:p>
          <a:p>
            <a:r>
              <a:rPr lang="en-GB" b="1" dirty="0" smtClean="0"/>
              <a:t>The festival of Id-</a:t>
            </a:r>
            <a:r>
              <a:rPr lang="en-GB" b="1" dirty="0" err="1" smtClean="0"/>
              <a:t>ul</a:t>
            </a:r>
            <a:r>
              <a:rPr lang="en-GB" b="1" dirty="0" smtClean="0"/>
              <a:t>-</a:t>
            </a:r>
            <a:r>
              <a:rPr lang="en-GB" b="1" dirty="0" err="1" smtClean="0"/>
              <a:t>adha</a:t>
            </a:r>
            <a:r>
              <a:rPr lang="en-GB" b="1" dirty="0" smtClean="0"/>
              <a:t> takes place one day right after Ramadhan, and it’s where family members come and see each other for three days. It’s where people give one another presents. Like </a:t>
            </a:r>
            <a:r>
              <a:rPr lang="en-GB" b="1" dirty="0"/>
              <a:t>C</a:t>
            </a:r>
            <a:r>
              <a:rPr lang="en-GB" b="1" dirty="0" smtClean="0"/>
              <a:t>hristmas.</a:t>
            </a:r>
          </a:p>
          <a:p>
            <a:endParaRPr lang="en-GB" b="1" dirty="0"/>
          </a:p>
          <a:p>
            <a:endParaRPr lang="en-GB" b="1" dirty="0"/>
          </a:p>
          <a:p>
            <a:endParaRPr lang="en-GB" b="1" dirty="0" smtClean="0"/>
          </a:p>
        </p:txBody>
      </p:sp>
      <p:pic>
        <p:nvPicPr>
          <p:cNvPr id="18" name="Picture 17"/>
          <p:cNvPicPr>
            <a:picLocks noChangeAspect="1"/>
          </p:cNvPicPr>
          <p:nvPr/>
        </p:nvPicPr>
        <p:blipFill>
          <a:blip r:embed="rId4"/>
          <a:stretch>
            <a:fillRect/>
          </a:stretch>
        </p:blipFill>
        <p:spPr>
          <a:xfrm rot="20116539">
            <a:off x="699793" y="4990029"/>
            <a:ext cx="1866989" cy="1329435"/>
          </a:xfrm>
          <a:prstGeom prst="rect">
            <a:avLst/>
          </a:prstGeom>
        </p:spPr>
      </p:pic>
      <p:sp>
        <p:nvSpPr>
          <p:cNvPr id="20" name="TextBox 19"/>
          <p:cNvSpPr txBox="1"/>
          <p:nvPr/>
        </p:nvSpPr>
        <p:spPr>
          <a:xfrm>
            <a:off x="6005689" y="240632"/>
            <a:ext cx="5500511" cy="1015663"/>
          </a:xfrm>
          <a:prstGeom prst="rect">
            <a:avLst/>
          </a:prstGeom>
          <a:noFill/>
        </p:spPr>
        <p:txBody>
          <a:bodyPr wrap="square" rtlCol="0">
            <a:spAutoFit/>
          </a:bodyPr>
          <a:lstStyle/>
          <a:p>
            <a:r>
              <a:rPr lang="en-GB" sz="6000" b="1" dirty="0" smtClean="0">
                <a:hlinkClick r:id="rId5" action="ppaction://hlinksldjump"/>
              </a:rPr>
              <a:t>FESTIVALS</a:t>
            </a:r>
            <a:endParaRPr lang="en-GB" sz="6000" b="1" dirty="0"/>
          </a:p>
        </p:txBody>
      </p:sp>
    </p:spTree>
    <p:extLst>
      <p:ext uri="{BB962C8B-B14F-4D97-AF65-F5344CB8AC3E}">
        <p14:creationId xmlns:p14="http://schemas.microsoft.com/office/powerpoint/2010/main" val="3626687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extBox 4"/>
          <p:cNvSpPr txBox="1"/>
          <p:nvPr/>
        </p:nvSpPr>
        <p:spPr>
          <a:xfrm>
            <a:off x="5610578" y="2686756"/>
            <a:ext cx="6220178" cy="369332"/>
          </a:xfrm>
          <a:prstGeom prst="rect">
            <a:avLst/>
          </a:prstGeom>
          <a:noFill/>
        </p:spPr>
        <p:txBody>
          <a:bodyPr wrap="square" rtlCol="0">
            <a:spAutoFit/>
          </a:bodyPr>
          <a:lstStyle/>
          <a:p>
            <a:r>
              <a:rPr lang="en-GB" dirty="0" smtClean="0"/>
              <a:t>The Five Pillars of Islam are named, </a:t>
            </a:r>
            <a:endParaRPr lang="en-GB" dirty="0"/>
          </a:p>
        </p:txBody>
      </p:sp>
      <p:pic>
        <p:nvPicPr>
          <p:cNvPr id="7" name="Content Placeholder 6"/>
          <p:cNvPicPr>
            <a:picLocks noGrp="1" noChangeAspect="1"/>
          </p:cNvPicPr>
          <p:nvPr>
            <p:ph idx="1"/>
          </p:nvPr>
        </p:nvPicPr>
        <p:blipFill>
          <a:blip r:embed="rId2"/>
          <a:stretch>
            <a:fillRect/>
          </a:stretch>
        </p:blipFill>
        <p:spPr>
          <a:xfrm>
            <a:off x="0" y="0"/>
            <a:ext cx="12191999" cy="6858000"/>
          </a:xfrm>
          <a:prstGeom prst="rect">
            <a:avLst/>
          </a:prstGeom>
        </p:spPr>
      </p:pic>
      <p:sp>
        <p:nvSpPr>
          <p:cNvPr id="8" name="TextBox 7"/>
          <p:cNvSpPr txBox="1"/>
          <p:nvPr/>
        </p:nvSpPr>
        <p:spPr>
          <a:xfrm>
            <a:off x="5610578" y="764373"/>
            <a:ext cx="6220178" cy="830997"/>
          </a:xfrm>
          <a:prstGeom prst="rect">
            <a:avLst/>
          </a:prstGeom>
          <a:noFill/>
        </p:spPr>
        <p:txBody>
          <a:bodyPr wrap="square" rtlCol="0">
            <a:spAutoFit/>
          </a:bodyPr>
          <a:lstStyle/>
          <a:p>
            <a:r>
              <a:rPr lang="en-GB" sz="4800" b="1" dirty="0" smtClean="0">
                <a:hlinkClick r:id="rId3" action="ppaction://hlinksldjump"/>
              </a:rPr>
              <a:t>THE FIVE PILLARS</a:t>
            </a:r>
            <a:endParaRPr lang="en-GB" sz="4800" b="1" dirty="0"/>
          </a:p>
        </p:txBody>
      </p:sp>
      <p:sp>
        <p:nvSpPr>
          <p:cNvPr id="9" name="TextBox 8"/>
          <p:cNvSpPr txBox="1"/>
          <p:nvPr/>
        </p:nvSpPr>
        <p:spPr>
          <a:xfrm>
            <a:off x="2460978" y="2057401"/>
            <a:ext cx="9369778" cy="4524315"/>
          </a:xfrm>
          <a:prstGeom prst="rect">
            <a:avLst/>
          </a:prstGeom>
          <a:noFill/>
        </p:spPr>
        <p:txBody>
          <a:bodyPr wrap="square" rtlCol="0">
            <a:spAutoFit/>
          </a:bodyPr>
          <a:lstStyle/>
          <a:p>
            <a:r>
              <a:rPr lang="en-GB" b="1" dirty="0" smtClean="0"/>
              <a:t>The five pillars of Islam are named, Hajj, </a:t>
            </a:r>
            <a:r>
              <a:rPr lang="en-GB" b="1" dirty="0" err="1" smtClean="0"/>
              <a:t>Zakah</a:t>
            </a:r>
            <a:r>
              <a:rPr lang="en-GB" b="1" dirty="0" smtClean="0"/>
              <a:t>, </a:t>
            </a:r>
            <a:r>
              <a:rPr lang="en-GB" b="1" dirty="0" err="1" smtClean="0"/>
              <a:t>Shahadah</a:t>
            </a:r>
            <a:r>
              <a:rPr lang="en-GB" b="1" dirty="0" smtClean="0"/>
              <a:t>, Salah and </a:t>
            </a:r>
            <a:r>
              <a:rPr lang="en-GB" b="1" dirty="0" err="1" smtClean="0"/>
              <a:t>Sawm</a:t>
            </a:r>
            <a:r>
              <a:rPr lang="en-GB" b="1" dirty="0" smtClean="0"/>
              <a:t>. </a:t>
            </a:r>
            <a:r>
              <a:rPr lang="en-GB" b="1" dirty="0" smtClean="0"/>
              <a:t>Each of them have a different meaning. </a:t>
            </a:r>
            <a:endParaRPr lang="en-GB" b="1" dirty="0" smtClean="0"/>
          </a:p>
          <a:p>
            <a:endParaRPr lang="en-GB" b="1" dirty="0"/>
          </a:p>
          <a:p>
            <a:r>
              <a:rPr lang="en-GB" b="1" dirty="0" smtClean="0"/>
              <a:t>Hajj: means to travel up to Mecca. It is said the Muslims are only allowed to travel to Mecca once in their life. </a:t>
            </a:r>
          </a:p>
          <a:p>
            <a:endParaRPr lang="en-GB" b="1" dirty="0"/>
          </a:p>
          <a:p>
            <a:r>
              <a:rPr lang="en-GB" b="1" dirty="0" err="1" smtClean="0"/>
              <a:t>Zakah</a:t>
            </a:r>
            <a:r>
              <a:rPr lang="en-GB" b="1" dirty="0" smtClean="0"/>
              <a:t>: Giving money towards the poor/ charity. It means that they give some of their hard earned money to people with less money, even if their not Muslim. </a:t>
            </a:r>
            <a:endParaRPr lang="en-GB" b="1" dirty="0"/>
          </a:p>
          <a:p>
            <a:endParaRPr lang="en-GB" b="1" dirty="0"/>
          </a:p>
          <a:p>
            <a:r>
              <a:rPr lang="en-GB" b="1" dirty="0" err="1" smtClean="0"/>
              <a:t>Shahadah</a:t>
            </a:r>
            <a:r>
              <a:rPr lang="en-GB" b="1" dirty="0" smtClean="0"/>
              <a:t>: Means when one transfers from one religion to Islam, and to enter Islamic faith. </a:t>
            </a:r>
          </a:p>
          <a:p>
            <a:endParaRPr lang="en-GB" b="1" dirty="0"/>
          </a:p>
          <a:p>
            <a:r>
              <a:rPr lang="en-GB" b="1" dirty="0" smtClean="0"/>
              <a:t>Salah: To pray. Muslims pray five times a day, each having a two hour difference between each one. But, they have to wash themselves fully before praying. </a:t>
            </a:r>
          </a:p>
          <a:p>
            <a:endParaRPr lang="en-GB" b="1" dirty="0"/>
          </a:p>
          <a:p>
            <a:r>
              <a:rPr lang="en-GB" b="1" dirty="0" err="1" smtClean="0"/>
              <a:t>Sawm</a:t>
            </a:r>
            <a:r>
              <a:rPr lang="en-GB" b="1" dirty="0" smtClean="0"/>
              <a:t>: To fast. The pillar of </a:t>
            </a:r>
            <a:r>
              <a:rPr lang="en-GB" b="1" dirty="0" err="1" smtClean="0"/>
              <a:t>Sawm</a:t>
            </a:r>
            <a:r>
              <a:rPr lang="en-GB" b="1" dirty="0" smtClean="0"/>
              <a:t> means to fast during the days of Ramadhan. </a:t>
            </a:r>
            <a:endParaRPr lang="en-GB" b="1" dirty="0"/>
          </a:p>
        </p:txBody>
      </p:sp>
    </p:spTree>
    <p:extLst>
      <p:ext uri="{BB962C8B-B14F-4D97-AF65-F5344CB8AC3E}">
        <p14:creationId xmlns:p14="http://schemas.microsoft.com/office/powerpoint/2010/main" val="21546634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166</TotalTime>
  <Words>556</Words>
  <Application>Microsoft Office PowerPoint</Application>
  <PresentationFormat>Widescreen</PresentationFormat>
  <Paragraphs>36</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Vapor Trail</vt:lpstr>
      <vt:lpstr>               </vt:lpstr>
      <vt:lpstr>CONTENTS</vt:lpstr>
      <vt:lpstr>HOW AND WHERE IT BEGAN</vt:lpstr>
      <vt:lpstr>POPULARITY AND RELIGION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dc:creator>
  <cp:lastModifiedBy>Oscar</cp:lastModifiedBy>
  <cp:revision>24</cp:revision>
  <dcterms:created xsi:type="dcterms:W3CDTF">2020-06-02T12:55:02Z</dcterms:created>
  <dcterms:modified xsi:type="dcterms:W3CDTF">2020-06-03T14:05:16Z</dcterms:modified>
</cp:coreProperties>
</file>