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9" r:id="rId1"/>
  </p:sldMasterIdLst>
  <p:sldIdLst>
    <p:sldId id="256" r:id="rId2"/>
    <p:sldId id="257" r:id="rId3"/>
    <p:sldId id="258" r:id="rId4"/>
    <p:sldId id="264" r:id="rId5"/>
    <p:sldId id="259" r:id="rId6"/>
    <p:sldId id="260" r:id="rId7"/>
    <p:sldId id="261" r:id="rId8"/>
    <p:sldId id="263"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C6C82C86-4E85-4316-ABBC-BF22FD3703A9}" type="datetimeFigureOut">
              <a:rPr lang="en-GB" smtClean="0"/>
              <a:t>02/07/2020</a:t>
            </a:fld>
            <a:endParaRPr lang="en-GB"/>
          </a:p>
        </p:txBody>
      </p:sp>
      <p:sp>
        <p:nvSpPr>
          <p:cNvPr id="5" name="Footer Placeholder 4"/>
          <p:cNvSpPr>
            <a:spLocks noGrp="1"/>
          </p:cNvSpPr>
          <p:nvPr>
            <p:ph type="ftr" sz="quarter" idx="11"/>
          </p:nvPr>
        </p:nvSpPr>
        <p:spPr>
          <a:xfrm>
            <a:off x="1371600" y="4323845"/>
            <a:ext cx="6400800" cy="365125"/>
          </a:xfrm>
        </p:spPr>
        <p:txBody>
          <a:bodyPr/>
          <a:lstStyle/>
          <a:p>
            <a:endParaRPr lang="en-GB"/>
          </a:p>
        </p:txBody>
      </p:sp>
      <p:sp>
        <p:nvSpPr>
          <p:cNvPr id="6" name="Slide Number Placeholder 5"/>
          <p:cNvSpPr>
            <a:spLocks noGrp="1"/>
          </p:cNvSpPr>
          <p:nvPr>
            <p:ph type="sldNum" sz="quarter" idx="12"/>
          </p:nvPr>
        </p:nvSpPr>
        <p:spPr>
          <a:xfrm>
            <a:off x="8077200" y="1430866"/>
            <a:ext cx="2743200" cy="365125"/>
          </a:xfrm>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2633841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82248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2625184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a:xfrm>
            <a:off x="685800" y="379941"/>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5CB9D29-0DFB-4F40-B6F5-672A21EB115F}" type="slidenum">
              <a:rPr lang="en-GB" smtClean="0"/>
              <a:t>‹#›</a:t>
            </a:fld>
            <a:endParaRPr lang="en-GB"/>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61924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a:xfrm>
            <a:off x="685800" y="378883"/>
            <a:ext cx="6991492" cy="365125"/>
          </a:xfrm>
        </p:spPr>
        <p:txBody>
          <a:bodyPr/>
          <a:lstStyle/>
          <a:p>
            <a:endParaRPr lang="en-GB"/>
          </a:p>
        </p:txBody>
      </p:sp>
      <p:sp>
        <p:nvSpPr>
          <p:cNvPr id="7" name="Slide Number Placeholder 6"/>
          <p:cNvSpPr>
            <a:spLocks noGrp="1"/>
          </p:cNvSpPr>
          <p:nvPr>
            <p:ph type="sldNum" sz="quarter" idx="12"/>
          </p:nvPr>
        </p:nvSpPr>
        <p:spPr>
          <a:xfrm>
            <a:off x="10862452" y="381000"/>
            <a:ext cx="643748" cy="365125"/>
          </a:xfrm>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1831207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6C82C86-4E85-4316-ABBC-BF22FD3703A9}"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510473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C6C82C86-4E85-4316-ABBC-BF22FD3703A9}"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2916306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82C86-4E85-4316-ABBC-BF22FD3703A9}"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1899758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6C82C86-4E85-4316-ABBC-BF22FD3703A9}" type="datetimeFigureOut">
              <a:rPr lang="en-GB" smtClean="0"/>
              <a:t>02/07/2020</a:t>
            </a:fld>
            <a:endParaRPr lang="en-GB"/>
          </a:p>
        </p:txBody>
      </p:sp>
      <p:sp>
        <p:nvSpPr>
          <p:cNvPr id="5" name="Footer Placeholder 4"/>
          <p:cNvSpPr>
            <a:spLocks noGrp="1"/>
          </p:cNvSpPr>
          <p:nvPr>
            <p:ph type="ftr" sz="quarter" idx="11"/>
          </p:nvPr>
        </p:nvSpPr>
        <p:spPr>
          <a:xfrm>
            <a:off x="685800" y="381000"/>
            <a:ext cx="6991492" cy="36512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342380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82C86-4E85-4316-ABBC-BF22FD3703A9}" type="datetimeFigureOut">
              <a:rPr lang="en-GB" smtClean="0"/>
              <a:t>02/07/2020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4289521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6C82C86-4E85-4316-ABBC-BF22FD3703A9}" type="datetimeFigureOut">
              <a:rPr lang="en-GB" smtClean="0"/>
              <a:t>02/07/2020</a:t>
            </a:fld>
            <a:endParaRPr lang="en-GB"/>
          </a:p>
        </p:txBody>
      </p:sp>
      <p:sp>
        <p:nvSpPr>
          <p:cNvPr id="5" name="Footer Placeholder 4"/>
          <p:cNvSpPr>
            <a:spLocks noGrp="1"/>
          </p:cNvSpPr>
          <p:nvPr>
            <p:ph type="ftr" sz="quarter" idx="11"/>
          </p:nvPr>
        </p:nvSpPr>
        <p:spPr>
          <a:xfrm>
            <a:off x="685800" y="381001"/>
            <a:ext cx="6991492" cy="364065"/>
          </a:xfrm>
        </p:spPr>
        <p:txBody>
          <a:bodyPr/>
          <a:lstStyle/>
          <a:p>
            <a:endParaRPr lang="en-GB"/>
          </a:p>
        </p:txBody>
      </p:sp>
      <p:sp>
        <p:nvSpPr>
          <p:cNvPr id="6" name="Slide Number Placeholder 5"/>
          <p:cNvSpPr>
            <a:spLocks noGrp="1"/>
          </p:cNvSpPr>
          <p:nvPr>
            <p:ph type="sldNum" sz="quarter" idx="12"/>
          </p:nvPr>
        </p:nvSpPr>
        <p:spPr>
          <a:xfrm>
            <a:off x="10862452" y="381000"/>
            <a:ext cx="643748" cy="365125"/>
          </a:xfrm>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1615480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2306779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C82C86-4E85-4316-ABBC-BF22FD3703A9}" type="datetimeFigureOut">
              <a:rPr lang="en-GB" smtClean="0"/>
              <a:t>02/07/2020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2176362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6C82C86-4E85-4316-ABBC-BF22FD3703A9}" type="datetimeFigureOut">
              <a:rPr lang="en-GB" smtClean="0"/>
              <a:t>02/07/2020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3806295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C82C86-4E85-4316-ABBC-BF22FD3703A9}" type="datetimeFigureOut">
              <a:rPr lang="en-GB" smtClean="0"/>
              <a:t>02/07/2020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17757748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1622873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6C82C86-4E85-4316-ABBC-BF22FD3703A9}" type="datetimeFigureOut">
              <a:rPr lang="en-GB" smtClean="0"/>
              <a:t>02/07/2020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CB9D29-0DFB-4F40-B6F5-672A21EB115F}" type="slidenum">
              <a:rPr lang="en-GB" smtClean="0"/>
              <a:t>‹#›</a:t>
            </a:fld>
            <a:endParaRPr lang="en-GB"/>
          </a:p>
        </p:txBody>
      </p:sp>
    </p:spTree>
    <p:extLst>
      <p:ext uri="{BB962C8B-B14F-4D97-AF65-F5344CB8AC3E}">
        <p14:creationId xmlns:p14="http://schemas.microsoft.com/office/powerpoint/2010/main" val="2257667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6C82C86-4E85-4316-ABBC-BF22FD3703A9}" type="datetimeFigureOut">
              <a:rPr lang="en-GB" smtClean="0"/>
              <a:t>02/07/2020</a:t>
            </a:fld>
            <a:endParaRPr lang="en-GB"/>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5CB9D29-0DFB-4F40-B6F5-672A21EB115F}" type="slidenum">
              <a:rPr lang="en-GB" smtClean="0"/>
              <a:t>‹#›</a:t>
            </a:fld>
            <a:endParaRPr lang="en-GB"/>
          </a:p>
        </p:txBody>
      </p:sp>
    </p:spTree>
    <p:extLst>
      <p:ext uri="{BB962C8B-B14F-4D97-AF65-F5344CB8AC3E}">
        <p14:creationId xmlns:p14="http://schemas.microsoft.com/office/powerpoint/2010/main" val="19982914"/>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 id="2147483806"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slide" Target="slide3.xml"/><Relationship Id="rId7" Type="http://schemas.openxmlformats.org/officeDocument/2006/relationships/slide" Target="slide8.xml"/><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slide" Target="slide7.xml"/><Relationship Id="rId5" Type="http://schemas.openxmlformats.org/officeDocument/2006/relationships/slide" Target="slide6.xml"/><Relationship Id="rId4" Type="http://schemas.openxmlformats.org/officeDocument/2006/relationships/slide" Target="slide5.xml"/><Relationship Id="rId9"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audio" Target="../media/audio3.wav"/><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audio" Target="../media/audio4.wav"/><Relationship Id="rId2" Type="http://schemas.openxmlformats.org/officeDocument/2006/relationships/audio" Target="../media/audio4.wav"/><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5.wav"/><Relationship Id="rId1" Type="http://schemas.openxmlformats.org/officeDocument/2006/relationships/slideLayout" Target="../slideLayouts/slideLayout2.xml"/><Relationship Id="rId5" Type="http://schemas.openxmlformats.org/officeDocument/2006/relationships/audio" Target="../media/audio5.wav"/><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6.wav"/><Relationship Id="rId1" Type="http://schemas.openxmlformats.org/officeDocument/2006/relationships/slideLayout" Target="../slideLayouts/slideLayout2.xml"/><Relationship Id="rId5" Type="http://schemas.openxmlformats.org/officeDocument/2006/relationships/audio" Target="../media/audio6.wav"/><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7.wav"/><Relationship Id="rId1" Type="http://schemas.openxmlformats.org/officeDocument/2006/relationships/slideLayout" Target="../slideLayouts/slideLayout2.xml"/><Relationship Id="rId6" Type="http://schemas.openxmlformats.org/officeDocument/2006/relationships/audio" Target="../media/audio7.wav"/><Relationship Id="rId5" Type="http://schemas.microsoft.com/office/2007/relationships/hdphoto" Target="../media/hdphoto2.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8.wav"/><Relationship Id="rId1" Type="http://schemas.openxmlformats.org/officeDocument/2006/relationships/slideLayout" Target="../slideLayouts/slideLayout2.xml"/><Relationship Id="rId5" Type="http://schemas.openxmlformats.org/officeDocument/2006/relationships/audio" Target="../media/audio8.wav"/><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9.wav"/><Relationship Id="rId1" Type="http://schemas.openxmlformats.org/officeDocument/2006/relationships/slideLayout" Target="../slideLayouts/slideLayout2.xml"/><Relationship Id="rId6" Type="http://schemas.openxmlformats.org/officeDocument/2006/relationships/audio" Target="../media/audio9.wav"/><Relationship Id="rId5" Type="http://schemas.openxmlformats.org/officeDocument/2006/relationships/image" Target="../media/image16.pn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01441" y="1084217"/>
            <a:ext cx="10829005" cy="3709851"/>
          </a:xfrm>
        </p:spPr>
        <p:txBody>
          <a:bodyPr/>
          <a:lstStyle/>
          <a:p>
            <a:pPr algn="ctr"/>
            <a:r>
              <a:rPr lang="en-GB" sz="11500" b="1" u="sng" dirty="0" smtClean="0">
                <a:solidFill>
                  <a:srgbClr val="FF0000"/>
                </a:solidFill>
                <a:effectLst>
                  <a:outerShdw blurRad="38100" dist="38100" dir="2700000" algn="tl">
                    <a:srgbClr val="000000">
                      <a:alpha val="43137"/>
                    </a:srgbClr>
                  </a:outerShdw>
                </a:effectLst>
              </a:rPr>
              <a:t>KING ALFRED THE GREAT</a:t>
            </a:r>
            <a:endParaRPr lang="en-GB" sz="11500" b="1" u="sng" dirty="0">
              <a:solidFill>
                <a:srgbClr val="FF0000"/>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9845" b="96373" l="5189" r="95283"/>
                    </a14:imgEffect>
                  </a14:imgLayer>
                </a14:imgProps>
              </a:ext>
            </a:extLst>
          </a:blip>
          <a:stretch>
            <a:fillRect/>
          </a:stretch>
        </p:blipFill>
        <p:spPr>
          <a:xfrm>
            <a:off x="9501596" y="466492"/>
            <a:ext cx="1693273" cy="1541517"/>
          </a:xfrm>
          <a:prstGeom prst="rect">
            <a:avLst/>
          </a:prstGeom>
        </p:spPr>
      </p:pic>
      <p:sp>
        <p:nvSpPr>
          <p:cNvPr id="4" name="AutoShape 2" descr="Image result for King's Crown"/>
          <p:cNvSpPr>
            <a:spLocks noChangeAspect="1" noChangeArrowheads="1"/>
          </p:cNvSpPr>
          <p:nvPr/>
        </p:nvSpPr>
        <p:spPr bwMode="auto">
          <a:xfrm>
            <a:off x="63500" y="-136525"/>
            <a:ext cx="192405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p:cNvPicPr>
            <a:picLocks noChangeAspect="1"/>
          </p:cNvPicPr>
          <p:nvPr/>
        </p:nvPicPr>
        <p:blipFill>
          <a:blip r:embed="rId5">
            <a:extLst>
              <a:ext uri="{BEBA8EAE-BF5A-486C-A8C5-ECC9F3942E4B}">
                <a14:imgProps xmlns:a14="http://schemas.microsoft.com/office/drawing/2010/main">
                  <a14:imgLayer r:embed="rId4">
                    <a14:imgEffect>
                      <a14:backgroundRemoval t="3627" b="91710" l="4717" r="94811"/>
                    </a14:imgEffect>
                  </a14:imgLayer>
                </a14:imgProps>
              </a:ext>
            </a:extLst>
          </a:blip>
          <a:stretch>
            <a:fillRect/>
          </a:stretch>
        </p:blipFill>
        <p:spPr>
          <a:xfrm>
            <a:off x="1385208" y="466493"/>
            <a:ext cx="1693273" cy="1541517"/>
          </a:xfrm>
          <a:prstGeom prst="rect">
            <a:avLst/>
          </a:prstGeom>
        </p:spPr>
      </p:pic>
    </p:spTree>
    <p:extLst>
      <p:ext uri="{BB962C8B-B14F-4D97-AF65-F5344CB8AC3E}">
        <p14:creationId xmlns:p14="http://schemas.microsoft.com/office/powerpoint/2010/main" val="2364952009"/>
      </p:ext>
    </p:extLst>
  </p:cSld>
  <p:clrMapOvr>
    <a:masterClrMapping/>
  </p:clrMapOvr>
  <p:transition spd="slow">
    <p:randomBar dir="vert"/>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FFC000"/>
                </a:solidFill>
                <a:effectLst>
                  <a:outerShdw blurRad="38100" dist="38100" dir="2700000" algn="tl">
                    <a:srgbClr val="000000">
                      <a:alpha val="43137"/>
                    </a:srgbClr>
                  </a:outerShdw>
                </a:effectLst>
              </a:rPr>
              <a:t>King Alfred</a:t>
            </a:r>
            <a:endParaRPr lang="en-GB" b="1" u="sng" dirty="0">
              <a:solidFill>
                <a:srgbClr val="FFC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Font typeface="Wingdings" panose="05000000000000000000" pitchFamily="2" charset="2"/>
              <a:buChar char="v"/>
            </a:pPr>
            <a:r>
              <a:rPr lang="en-GB" b="1" dirty="0" smtClean="0">
                <a:hlinkClick r:id="rId3" action="ppaction://hlinksldjump"/>
              </a:rPr>
              <a:t>Early life</a:t>
            </a:r>
            <a:endParaRPr lang="en-GB" b="1" dirty="0" smtClean="0"/>
          </a:p>
          <a:p>
            <a:pPr>
              <a:buFont typeface="Wingdings" panose="05000000000000000000" pitchFamily="2" charset="2"/>
              <a:buChar char="v"/>
            </a:pPr>
            <a:r>
              <a:rPr lang="en-GB" b="1" dirty="0" smtClean="0">
                <a:hlinkClick r:id="rId4" action="ppaction://hlinksldjump"/>
              </a:rPr>
              <a:t>Marriage</a:t>
            </a:r>
            <a:endParaRPr lang="en-GB" b="1" dirty="0" smtClean="0"/>
          </a:p>
          <a:p>
            <a:pPr>
              <a:buFont typeface="Wingdings" panose="05000000000000000000" pitchFamily="2" charset="2"/>
              <a:buChar char="v"/>
            </a:pPr>
            <a:r>
              <a:rPr lang="en-GB" b="1" dirty="0" smtClean="0">
                <a:hlinkClick r:id="rId5" action="ppaction://hlinksldjump"/>
              </a:rPr>
              <a:t>Illness</a:t>
            </a:r>
            <a:endParaRPr lang="en-GB" b="1" dirty="0" smtClean="0"/>
          </a:p>
          <a:p>
            <a:pPr>
              <a:buFont typeface="Wingdings" panose="05000000000000000000" pitchFamily="2" charset="2"/>
              <a:buChar char="v"/>
            </a:pPr>
            <a:r>
              <a:rPr lang="en-GB" b="1" dirty="0" smtClean="0">
                <a:hlinkClick r:id="rId6" action="ppaction://hlinksldjump"/>
              </a:rPr>
              <a:t>Why he was called King Alfred the GREAT</a:t>
            </a:r>
            <a:endParaRPr lang="en-GB" b="1" dirty="0" smtClean="0"/>
          </a:p>
          <a:p>
            <a:pPr>
              <a:buFont typeface="Wingdings" panose="05000000000000000000" pitchFamily="2" charset="2"/>
              <a:buChar char="v"/>
            </a:pPr>
            <a:r>
              <a:rPr lang="en-GB" b="1" dirty="0" smtClean="0">
                <a:hlinkClick r:id="rId7" action="ppaction://hlinksldjump"/>
              </a:rPr>
              <a:t>Family</a:t>
            </a:r>
            <a:endParaRPr lang="en-GB" b="1" dirty="0" smtClean="0"/>
          </a:p>
          <a:p>
            <a:pPr>
              <a:buFont typeface="Wingdings" panose="05000000000000000000" pitchFamily="2" charset="2"/>
              <a:buChar char="v"/>
            </a:pPr>
            <a:r>
              <a:rPr lang="en-GB" b="1" dirty="0" smtClean="0">
                <a:hlinkClick r:id="rId8" action="ppaction://hlinksldjump"/>
              </a:rPr>
              <a:t>Last slide</a:t>
            </a:r>
            <a:endParaRPr lang="en-GB" b="1" dirty="0" smtClean="0"/>
          </a:p>
        </p:txBody>
      </p:sp>
    </p:spTree>
    <p:extLst>
      <p:ext uri="{BB962C8B-B14F-4D97-AF65-F5344CB8AC3E}">
        <p14:creationId xmlns:p14="http://schemas.microsoft.com/office/powerpoint/2010/main" val="793053788"/>
      </p:ext>
    </p:extLst>
  </p:cSld>
  <p:clrMapOvr>
    <a:masterClrMapping/>
  </p:clrMapOvr>
  <mc:AlternateContent xmlns:mc="http://schemas.openxmlformats.org/markup-compatibility/2006" xmlns:p14="http://schemas.microsoft.com/office/powerpoint/2010/main">
    <mc:Choice Requires="p14">
      <p:transition spd="slow" p14:dur="3900">
        <p14:glitter pattern="hexagon"/>
        <p:sndAc>
          <p:stSnd>
            <p:snd r:embed="rId2" name="explode.wav"/>
          </p:stSnd>
        </p:sndAc>
      </p:transition>
    </mc:Choice>
    <mc:Fallback xmlns="">
      <p:transition spd="slow">
        <p:fade/>
        <p:sndAc>
          <p:stSnd>
            <p:snd r:embed="rId9" name="explode.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8" dur="5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wheel(1)">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 calcmode="lin" valueType="num">
                                      <p:cBhvr>
                                        <p:cTn id="38"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9"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40"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41"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180018"/>
            <a:ext cx="8610600" cy="1293028"/>
          </a:xfrm>
        </p:spPr>
        <p:txBody>
          <a:bodyPr/>
          <a:lstStyle/>
          <a:p>
            <a:pPr algn="ctr"/>
            <a:r>
              <a:rPr lang="en-GB" b="1" u="sng" dirty="0" smtClean="0">
                <a:solidFill>
                  <a:schemeClr val="accent1">
                    <a:lumMod val="60000"/>
                    <a:lumOff val="40000"/>
                  </a:schemeClr>
                </a:solidFill>
                <a:effectLst>
                  <a:outerShdw blurRad="38100" dist="38100" dir="2700000" algn="tl">
                    <a:srgbClr val="000000">
                      <a:alpha val="43137"/>
                    </a:srgbClr>
                  </a:outerShdw>
                </a:effectLst>
              </a:rPr>
              <a:t>Early life</a:t>
            </a:r>
            <a:endParaRPr lang="en-GB" b="1" u="sng" dirty="0">
              <a:solidFill>
                <a:schemeClr val="accent1">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320616"/>
            <a:ext cx="10820400" cy="5354503"/>
          </a:xfrm>
        </p:spPr>
        <p:txBody>
          <a:bodyPr>
            <a:normAutofit fontScale="92500" lnSpcReduction="10000"/>
          </a:bodyPr>
          <a:lstStyle/>
          <a:p>
            <a:pPr marL="0" indent="0">
              <a:buNone/>
            </a:pPr>
            <a:r>
              <a:rPr lang="en-GB" sz="2800" b="1" dirty="0" smtClean="0">
                <a:solidFill>
                  <a:schemeClr val="accent2">
                    <a:lumMod val="75000"/>
                  </a:schemeClr>
                </a:solidFill>
                <a:effectLst>
                  <a:outerShdw blurRad="38100" dist="38100" dir="2700000" algn="tl">
                    <a:srgbClr val="000000">
                      <a:alpha val="43137"/>
                    </a:srgbClr>
                  </a:outerShdw>
                </a:effectLst>
              </a:rPr>
              <a:t>King </a:t>
            </a:r>
            <a:r>
              <a:rPr lang="en-GB" sz="2800" b="1" dirty="0">
                <a:solidFill>
                  <a:schemeClr val="accent2">
                    <a:lumMod val="75000"/>
                  </a:schemeClr>
                </a:solidFill>
                <a:effectLst>
                  <a:outerShdw blurRad="38100" dist="38100" dir="2700000" algn="tl">
                    <a:srgbClr val="000000">
                      <a:alpha val="43137"/>
                    </a:srgbClr>
                  </a:outerShdw>
                </a:effectLst>
              </a:rPr>
              <a:t>Alfred was born in </a:t>
            </a:r>
            <a:r>
              <a:rPr lang="en-GB" sz="2800" b="1" dirty="0" smtClean="0">
                <a:solidFill>
                  <a:schemeClr val="accent2">
                    <a:lumMod val="75000"/>
                  </a:schemeClr>
                </a:solidFill>
                <a:effectLst>
                  <a:outerShdw blurRad="38100" dist="38100" dir="2700000" algn="tl">
                    <a:srgbClr val="000000">
                      <a:alpha val="43137"/>
                    </a:srgbClr>
                  </a:outerShdw>
                </a:effectLst>
              </a:rPr>
              <a:t>849 AD </a:t>
            </a:r>
            <a:r>
              <a:rPr lang="en-GB" sz="2800" b="1" dirty="0">
                <a:solidFill>
                  <a:schemeClr val="accent2">
                    <a:lumMod val="75000"/>
                  </a:schemeClr>
                </a:solidFill>
                <a:effectLst>
                  <a:outerShdw blurRad="38100" dist="38100" dir="2700000" algn="tl">
                    <a:srgbClr val="000000">
                      <a:alpha val="43137"/>
                    </a:srgbClr>
                  </a:outerShdw>
                </a:effectLst>
              </a:rPr>
              <a:t>in Wantage, </a:t>
            </a:r>
            <a:r>
              <a:rPr lang="en-GB" sz="2800" b="1" dirty="0" smtClean="0">
                <a:solidFill>
                  <a:schemeClr val="accent2">
                    <a:lumMod val="75000"/>
                  </a:schemeClr>
                </a:solidFill>
                <a:effectLst>
                  <a:outerShdw blurRad="38100" dist="38100" dir="2700000" algn="tl">
                    <a:srgbClr val="000000">
                      <a:alpha val="43137"/>
                    </a:srgbClr>
                  </a:outerShdw>
                </a:effectLst>
              </a:rPr>
              <a:t>Berkshire </a:t>
            </a:r>
            <a:r>
              <a:rPr lang="en-GB" sz="2800" b="1" dirty="0">
                <a:solidFill>
                  <a:schemeClr val="accent2">
                    <a:lumMod val="75000"/>
                  </a:schemeClr>
                </a:solidFill>
                <a:effectLst>
                  <a:outerShdw blurRad="38100" dist="38100" dir="2700000" algn="tl">
                    <a:srgbClr val="000000">
                      <a:alpha val="43137"/>
                    </a:srgbClr>
                  </a:outerShdw>
                </a:effectLst>
              </a:rPr>
              <a:t>and died in </a:t>
            </a:r>
            <a:r>
              <a:rPr lang="en-GB" sz="2800" b="1" dirty="0" smtClean="0">
                <a:solidFill>
                  <a:schemeClr val="accent2">
                    <a:lumMod val="75000"/>
                  </a:schemeClr>
                </a:solidFill>
                <a:effectLst>
                  <a:outerShdw blurRad="38100" dist="38100" dir="2700000" algn="tl">
                    <a:srgbClr val="000000">
                      <a:alpha val="43137"/>
                    </a:srgbClr>
                  </a:outerShdw>
                </a:effectLst>
              </a:rPr>
              <a:t>899 AD. He was an intelligent child who loved to memorize poems and stories, and he even won a prize for memorizing a whole book!!! His </a:t>
            </a:r>
            <a:r>
              <a:rPr lang="en-GB" sz="2800" b="1" dirty="0">
                <a:solidFill>
                  <a:schemeClr val="accent2">
                    <a:lumMod val="75000"/>
                  </a:schemeClr>
                </a:solidFill>
                <a:effectLst>
                  <a:outerShdw blurRad="38100" dist="38100" dir="2700000" algn="tl">
                    <a:srgbClr val="000000">
                      <a:alpha val="43137"/>
                    </a:srgbClr>
                  </a:outerShdw>
                </a:effectLst>
              </a:rPr>
              <a:t>3 brothers were all king before him but in 871 AD King Alfred earnt his place on the thrown</a:t>
            </a:r>
            <a:r>
              <a:rPr lang="en-GB" sz="2800" b="1" dirty="0" smtClean="0">
                <a:solidFill>
                  <a:schemeClr val="accent2">
                    <a:lumMod val="75000"/>
                  </a:schemeClr>
                </a:solidFill>
                <a:effectLst>
                  <a:outerShdw blurRad="38100" dist="38100" dir="2700000" algn="tl">
                    <a:srgbClr val="000000">
                      <a:alpha val="43137"/>
                    </a:srgbClr>
                  </a:outerShdw>
                </a:effectLst>
              </a:rPr>
              <a:t>. He reigned for 28 years but he never thought that he was going to become king. </a:t>
            </a:r>
            <a:r>
              <a:rPr lang="en-GB" sz="2800" b="1" dirty="0">
                <a:solidFill>
                  <a:schemeClr val="accent2">
                    <a:lumMod val="75000"/>
                  </a:schemeClr>
                </a:solidFill>
                <a:effectLst>
                  <a:outerShdw blurRad="38100" dist="38100" dir="2700000" algn="tl">
                    <a:srgbClr val="000000">
                      <a:alpha val="43137"/>
                    </a:srgbClr>
                  </a:outerShdw>
                </a:effectLst>
              </a:rPr>
              <a:t>In 858 AD, when Alfred was only 9 years old, his </a:t>
            </a:r>
            <a:r>
              <a:rPr lang="en-GB" sz="2800" b="1" dirty="0" smtClean="0">
                <a:solidFill>
                  <a:schemeClr val="accent2">
                    <a:lumMod val="75000"/>
                  </a:schemeClr>
                </a:solidFill>
                <a:effectLst>
                  <a:outerShdw blurRad="38100" dist="38100" dir="2700000" algn="tl">
                    <a:srgbClr val="000000">
                      <a:alpha val="43137"/>
                    </a:srgbClr>
                  </a:outerShdw>
                </a:effectLst>
              </a:rPr>
              <a:t>dad (Aethelwulf) </a:t>
            </a:r>
            <a:r>
              <a:rPr lang="en-GB" sz="2800" b="1" dirty="0">
                <a:solidFill>
                  <a:schemeClr val="accent2">
                    <a:lumMod val="75000"/>
                  </a:schemeClr>
                </a:solidFill>
                <a:effectLst>
                  <a:outerShdw blurRad="38100" dist="38100" dir="2700000" algn="tl">
                    <a:srgbClr val="000000">
                      <a:alpha val="43137"/>
                    </a:srgbClr>
                  </a:outerShdw>
                </a:effectLst>
              </a:rPr>
              <a:t>sadly died</a:t>
            </a:r>
            <a:r>
              <a:rPr lang="en-GB" sz="2800" b="1" dirty="0" smtClean="0">
                <a:solidFill>
                  <a:schemeClr val="accent2">
                    <a:lumMod val="75000"/>
                  </a:schemeClr>
                </a:solidFill>
                <a:effectLst>
                  <a:outerShdw blurRad="38100" dist="38100" dir="2700000" algn="tl">
                    <a:srgbClr val="000000">
                      <a:alpha val="43137"/>
                    </a:srgbClr>
                  </a:outerShdw>
                </a:effectLst>
              </a:rPr>
              <a:t>.</a:t>
            </a:r>
          </a:p>
          <a:p>
            <a:pPr marL="0" indent="0">
              <a:buNone/>
            </a:pPr>
            <a:endParaRPr lang="en-GB" sz="28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en-GB" sz="2800" b="1" dirty="0" smtClean="0">
              <a:solidFill>
                <a:schemeClr val="accent2">
                  <a:lumMod val="75000"/>
                </a:schemeClr>
              </a:solidFill>
              <a:effectLst>
                <a:outerShdw blurRad="38100" dist="38100" dir="2700000" algn="tl">
                  <a:srgbClr val="000000">
                    <a:alpha val="43137"/>
                  </a:srgbClr>
                </a:outerShdw>
              </a:effectLst>
            </a:endParaRPr>
          </a:p>
          <a:p>
            <a:pPr marL="0" indent="0">
              <a:buNone/>
            </a:pPr>
            <a:r>
              <a:rPr lang="en-GB" sz="2800" b="1" dirty="0" smtClean="0">
                <a:solidFill>
                  <a:schemeClr val="accent2">
                    <a:lumMod val="75000"/>
                  </a:schemeClr>
                </a:solidFill>
                <a:effectLst>
                  <a:outerShdw blurRad="38100" dist="38100" dir="2700000" algn="tl">
                    <a:srgbClr val="000000">
                      <a:alpha val="43137"/>
                    </a:srgbClr>
                  </a:outerShdw>
                </a:effectLst>
              </a:rPr>
              <a:t>(If you want to learn more about Alfred’s </a:t>
            </a:r>
          </a:p>
          <a:p>
            <a:pPr marL="0" indent="0">
              <a:buNone/>
            </a:pPr>
            <a:r>
              <a:rPr lang="en-GB" sz="2800" b="1" dirty="0" smtClean="0">
                <a:solidFill>
                  <a:schemeClr val="accent2">
                    <a:lumMod val="75000"/>
                  </a:schemeClr>
                </a:solidFill>
                <a:effectLst>
                  <a:outerShdw blurRad="38100" dist="38100" dir="2700000" algn="tl">
                    <a:srgbClr val="000000">
                      <a:alpha val="43137"/>
                    </a:srgbClr>
                  </a:outerShdw>
                </a:effectLst>
              </a:rPr>
              <a:t>brothers, go onto the slide named Alfred’s </a:t>
            </a:r>
          </a:p>
          <a:p>
            <a:pPr marL="0" indent="0">
              <a:buNone/>
            </a:pPr>
            <a:r>
              <a:rPr lang="en-GB" sz="2800" b="1" dirty="0" smtClean="0">
                <a:solidFill>
                  <a:schemeClr val="accent2">
                    <a:lumMod val="75000"/>
                  </a:schemeClr>
                </a:solidFill>
                <a:effectLst>
                  <a:outerShdw blurRad="38100" dist="38100" dir="2700000" algn="tl">
                    <a:srgbClr val="000000">
                      <a:alpha val="43137"/>
                    </a:srgbClr>
                  </a:outerShdw>
                </a:effectLst>
              </a:rPr>
              <a:t>Brothers). </a:t>
            </a:r>
          </a:p>
          <a:p>
            <a:pPr marL="0" indent="0">
              <a:buNone/>
            </a:pPr>
            <a:r>
              <a:rPr lang="en-GB" sz="2800" b="1" dirty="0" smtClean="0">
                <a:solidFill>
                  <a:schemeClr val="accent2">
                    <a:lumMod val="75000"/>
                  </a:schemeClr>
                </a:solidFill>
                <a:effectLst>
                  <a:outerShdw blurRad="38100" dist="38100" dir="2700000" algn="tl">
                    <a:srgbClr val="000000">
                      <a:alpha val="43137"/>
                    </a:srgbClr>
                  </a:outerShdw>
                </a:effectLst>
              </a:rPr>
              <a:t> </a:t>
            </a:r>
            <a:endParaRPr lang="en-GB" sz="2800" b="1" dirty="0">
              <a:solidFill>
                <a:schemeClr val="accent2">
                  <a:lumMod val="75000"/>
                </a:schemeClr>
              </a:solidFill>
              <a:effectLst>
                <a:outerShdw blurRad="38100" dist="38100" dir="2700000" algn="tl">
                  <a:srgbClr val="000000">
                    <a:alpha val="43137"/>
                  </a:srgbClr>
                </a:outerShdw>
              </a:effectLst>
            </a:endParaRPr>
          </a:p>
          <a:p>
            <a:pPr marL="0" indent="0">
              <a:buNone/>
            </a:pPr>
            <a:endParaRPr lang="en-GB" dirty="0"/>
          </a:p>
        </p:txBody>
      </p:sp>
      <p:sp>
        <p:nvSpPr>
          <p:cNvPr id="4" name="TextBox 3"/>
          <p:cNvSpPr txBox="1"/>
          <p:nvPr/>
        </p:nvSpPr>
        <p:spPr>
          <a:xfrm>
            <a:off x="10162903" y="457200"/>
            <a:ext cx="1343297" cy="369332"/>
          </a:xfrm>
          <a:prstGeom prst="rect">
            <a:avLst/>
          </a:prstGeom>
          <a:noFill/>
        </p:spPr>
        <p:txBody>
          <a:bodyPr wrap="square" rtlCol="0">
            <a:spAutoFit/>
          </a:bodyPr>
          <a:lstStyle/>
          <a:p>
            <a:r>
              <a:rPr lang="en-GB" dirty="0" smtClean="0">
                <a:hlinkClick r:id="rId3" action="ppaction://hlinksldjump"/>
              </a:rPr>
              <a:t>Back</a:t>
            </a:r>
            <a:endParaRPr lang="en-GB" dirty="0"/>
          </a:p>
        </p:txBody>
      </p:sp>
      <p:pic>
        <p:nvPicPr>
          <p:cNvPr id="5" name="Picture 4"/>
          <p:cNvPicPr>
            <a:picLocks noChangeAspect="1"/>
          </p:cNvPicPr>
          <p:nvPr/>
        </p:nvPicPr>
        <p:blipFill>
          <a:blip r:embed="rId4"/>
          <a:stretch>
            <a:fillRect/>
          </a:stretch>
        </p:blipFill>
        <p:spPr>
          <a:xfrm>
            <a:off x="8676933" y="4427899"/>
            <a:ext cx="3253810" cy="2027903"/>
          </a:xfrm>
          <a:prstGeom prst="rect">
            <a:avLst/>
          </a:prstGeom>
        </p:spPr>
      </p:pic>
    </p:spTree>
    <p:extLst>
      <p:ext uri="{BB962C8B-B14F-4D97-AF65-F5344CB8AC3E}">
        <p14:creationId xmlns:p14="http://schemas.microsoft.com/office/powerpoint/2010/main" val="3081126835"/>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laser.wav"/>
          </p:stSnd>
        </p:sndAc>
      </p:transition>
    </mc:Choice>
    <mc:Fallback xmlns="">
      <p:transition spd="slow">
        <p:dissolve/>
        <p:sndAc>
          <p:stSnd>
            <p:snd r:embed="rId5" name="laser.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FF0000"/>
                </a:solidFill>
              </a:rPr>
              <a:t>Alfred's Brothers</a:t>
            </a:r>
            <a:endParaRPr lang="en-GB" b="1" u="sng"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GB" sz="2400" b="1" dirty="0" smtClean="0">
                <a:solidFill>
                  <a:schemeClr val="accent6">
                    <a:lumMod val="60000"/>
                    <a:lumOff val="40000"/>
                  </a:schemeClr>
                </a:solidFill>
              </a:rPr>
              <a:t>Alfred had 3 </a:t>
            </a:r>
            <a:r>
              <a:rPr lang="en-GB" sz="2800" b="1" dirty="0" smtClean="0">
                <a:solidFill>
                  <a:schemeClr val="accent6">
                    <a:lumMod val="60000"/>
                    <a:lumOff val="40000"/>
                  </a:schemeClr>
                </a:solidFill>
              </a:rPr>
              <a:t>brothers (</a:t>
            </a:r>
            <a:r>
              <a:rPr lang="en-GB" sz="2800" b="1" dirty="0" smtClean="0">
                <a:solidFill>
                  <a:schemeClr val="accent6">
                    <a:lumMod val="60000"/>
                    <a:lumOff val="40000"/>
                  </a:schemeClr>
                </a:solidFill>
                <a:latin typeface="+mj-lt"/>
              </a:rPr>
              <a:t>Æthelred</a:t>
            </a:r>
            <a:r>
              <a:rPr lang="en-GB" sz="2800" b="1" dirty="0" smtClean="0">
                <a:solidFill>
                  <a:schemeClr val="accent6">
                    <a:lumMod val="60000"/>
                    <a:lumOff val="40000"/>
                  </a:schemeClr>
                </a:solidFill>
              </a:rPr>
              <a:t>, </a:t>
            </a:r>
            <a:r>
              <a:rPr lang="en-GB" sz="2800" b="1" dirty="0">
                <a:solidFill>
                  <a:schemeClr val="accent6">
                    <a:lumMod val="60000"/>
                    <a:lumOff val="40000"/>
                  </a:schemeClr>
                </a:solidFill>
              </a:rPr>
              <a:t>Æthelbald</a:t>
            </a:r>
            <a:r>
              <a:rPr lang="en-GB" sz="2800" b="1" dirty="0" smtClean="0">
                <a:solidFill>
                  <a:schemeClr val="accent6">
                    <a:lumMod val="60000"/>
                    <a:lumOff val="40000"/>
                  </a:schemeClr>
                </a:solidFill>
              </a:rPr>
              <a:t> and Æthelberht) who were all king before him</a:t>
            </a:r>
            <a:r>
              <a:rPr lang="en-GB" sz="3200" b="1" dirty="0" smtClean="0">
                <a:solidFill>
                  <a:schemeClr val="accent6">
                    <a:lumMod val="60000"/>
                    <a:lumOff val="40000"/>
                  </a:schemeClr>
                </a:solidFill>
              </a:rPr>
              <a:t>. </a:t>
            </a:r>
            <a:r>
              <a:rPr lang="en-GB" sz="2800" b="1" dirty="0" smtClean="0">
                <a:solidFill>
                  <a:schemeClr val="accent6">
                    <a:lumMod val="60000"/>
                    <a:lumOff val="40000"/>
                  </a:schemeClr>
                </a:solidFill>
              </a:rPr>
              <a:t>Æthelred died in 871 AD, Æthelbald died in 860 AD and </a:t>
            </a:r>
            <a:r>
              <a:rPr lang="en-GB" sz="2800" b="1" dirty="0" smtClean="0">
                <a:solidFill>
                  <a:schemeClr val="accent6">
                    <a:lumMod val="60000"/>
                    <a:lumOff val="40000"/>
                  </a:schemeClr>
                </a:solidFill>
                <a:latin typeface="+mj-lt"/>
              </a:rPr>
              <a:t>Æthelberht died </a:t>
            </a:r>
            <a:r>
              <a:rPr lang="en-GB" sz="2800" b="1" smtClean="0">
                <a:solidFill>
                  <a:schemeClr val="accent6">
                    <a:lumMod val="60000"/>
                    <a:lumOff val="40000"/>
                  </a:schemeClr>
                </a:solidFill>
                <a:latin typeface="+mj-lt"/>
              </a:rPr>
              <a:t>in </a:t>
            </a:r>
            <a:r>
              <a:rPr lang="en-GB" sz="2800" b="1" smtClean="0">
                <a:solidFill>
                  <a:schemeClr val="accent6">
                    <a:lumMod val="60000"/>
                    <a:lumOff val="40000"/>
                  </a:schemeClr>
                </a:solidFill>
                <a:latin typeface="+mj-lt"/>
              </a:rPr>
              <a:t>816 </a:t>
            </a:r>
            <a:r>
              <a:rPr lang="en-GB" sz="2800" b="1" dirty="0" smtClean="0">
                <a:solidFill>
                  <a:schemeClr val="accent6">
                    <a:lumMod val="60000"/>
                    <a:lumOff val="40000"/>
                  </a:schemeClr>
                </a:solidFill>
                <a:latin typeface="+mj-lt"/>
              </a:rPr>
              <a:t>AD. </a:t>
            </a:r>
            <a:endParaRPr lang="en-GB" sz="2800" b="1" dirty="0">
              <a:solidFill>
                <a:schemeClr val="accent6">
                  <a:lumMod val="60000"/>
                  <a:lumOff val="40000"/>
                </a:schemeClr>
              </a:solidFill>
              <a:latin typeface="+mj-lt"/>
            </a:endParaRPr>
          </a:p>
          <a:p>
            <a:pPr marL="0" indent="0">
              <a:buNone/>
            </a:pPr>
            <a:endParaRPr lang="en-GB" sz="2400" b="1" dirty="0">
              <a:solidFill>
                <a:schemeClr val="accent6">
                  <a:lumMod val="60000"/>
                  <a:lumOff val="40000"/>
                </a:schemeClr>
              </a:solidFill>
            </a:endParaRPr>
          </a:p>
        </p:txBody>
      </p:sp>
      <p:pic>
        <p:nvPicPr>
          <p:cNvPr id="4" name="Picture 3"/>
          <p:cNvPicPr>
            <a:picLocks noChangeAspect="1"/>
          </p:cNvPicPr>
          <p:nvPr/>
        </p:nvPicPr>
        <p:blipFill>
          <a:blip r:embed="rId3"/>
          <a:stretch>
            <a:fillRect/>
          </a:stretch>
        </p:blipFill>
        <p:spPr>
          <a:xfrm>
            <a:off x="6524419" y="3761454"/>
            <a:ext cx="1680190" cy="2439564"/>
          </a:xfrm>
          <a:prstGeom prst="rect">
            <a:avLst/>
          </a:prstGeom>
        </p:spPr>
      </p:pic>
      <p:sp>
        <p:nvSpPr>
          <p:cNvPr id="6" name="Rectangle 5"/>
          <p:cNvSpPr/>
          <p:nvPr/>
        </p:nvSpPr>
        <p:spPr>
          <a:xfrm>
            <a:off x="4060793" y="6273353"/>
            <a:ext cx="1350050" cy="369332"/>
          </a:xfrm>
          <a:prstGeom prst="rect">
            <a:avLst/>
          </a:prstGeom>
        </p:spPr>
        <p:txBody>
          <a:bodyPr wrap="none">
            <a:spAutoFit/>
          </a:bodyPr>
          <a:lstStyle/>
          <a:p>
            <a:r>
              <a:rPr lang="en-GB" dirty="0"/>
              <a:t>Æthelbald</a:t>
            </a:r>
          </a:p>
        </p:txBody>
      </p:sp>
      <p:sp>
        <p:nvSpPr>
          <p:cNvPr id="7" name="Rectangle 6"/>
          <p:cNvSpPr/>
          <p:nvPr/>
        </p:nvSpPr>
        <p:spPr>
          <a:xfrm>
            <a:off x="685800" y="6218685"/>
            <a:ext cx="1426994" cy="369332"/>
          </a:xfrm>
          <a:prstGeom prst="rect">
            <a:avLst/>
          </a:prstGeom>
        </p:spPr>
        <p:txBody>
          <a:bodyPr wrap="none">
            <a:spAutoFit/>
          </a:bodyPr>
          <a:lstStyle/>
          <a:p>
            <a:r>
              <a:rPr lang="en-GB" dirty="0"/>
              <a:t>Æthelberht</a:t>
            </a:r>
          </a:p>
        </p:txBody>
      </p:sp>
      <p:sp>
        <p:nvSpPr>
          <p:cNvPr id="8" name="Rectangle 7"/>
          <p:cNvSpPr/>
          <p:nvPr/>
        </p:nvSpPr>
        <p:spPr>
          <a:xfrm>
            <a:off x="6865262" y="6231935"/>
            <a:ext cx="1120820" cy="369332"/>
          </a:xfrm>
          <a:prstGeom prst="rect">
            <a:avLst/>
          </a:prstGeom>
        </p:spPr>
        <p:txBody>
          <a:bodyPr wrap="none">
            <a:spAutoFit/>
          </a:bodyPr>
          <a:lstStyle/>
          <a:p>
            <a:r>
              <a:rPr lang="en-GB" dirty="0">
                <a:latin typeface="arial" panose="020B0604020202020204" pitchFamily="34" charset="0"/>
              </a:rPr>
              <a:t>Æthelred</a:t>
            </a:r>
            <a:endParaRPr lang="en-GB" dirty="0"/>
          </a:p>
        </p:txBody>
      </p:sp>
      <p:cxnSp>
        <p:nvCxnSpPr>
          <p:cNvPr id="12" name="Straight Arrow Connector 11"/>
          <p:cNvCxnSpPr/>
          <p:nvPr/>
        </p:nvCxnSpPr>
        <p:spPr>
          <a:xfrm>
            <a:off x="2764971" y="5465938"/>
            <a:ext cx="914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5490472" y="5588017"/>
            <a:ext cx="914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8228927" y="5561872"/>
            <a:ext cx="91468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p:nvPicPr>
        <p:blipFill>
          <a:blip r:embed="rId4"/>
          <a:stretch>
            <a:fillRect/>
          </a:stretch>
        </p:blipFill>
        <p:spPr>
          <a:xfrm>
            <a:off x="9262874" y="4180114"/>
            <a:ext cx="1475895" cy="1919863"/>
          </a:xfrm>
          <a:prstGeom prst="rect">
            <a:avLst/>
          </a:prstGeom>
        </p:spPr>
      </p:pic>
      <p:sp>
        <p:nvSpPr>
          <p:cNvPr id="16" name="TextBox 15"/>
          <p:cNvSpPr txBox="1"/>
          <p:nvPr/>
        </p:nvSpPr>
        <p:spPr>
          <a:xfrm>
            <a:off x="9535139" y="6297698"/>
            <a:ext cx="1203630" cy="369332"/>
          </a:xfrm>
          <a:prstGeom prst="rect">
            <a:avLst/>
          </a:prstGeom>
          <a:noFill/>
        </p:spPr>
        <p:txBody>
          <a:bodyPr wrap="square" rtlCol="0">
            <a:spAutoFit/>
          </a:bodyPr>
          <a:lstStyle/>
          <a:p>
            <a:r>
              <a:rPr lang="en-GB" dirty="0" smtClean="0"/>
              <a:t>Alfred</a:t>
            </a:r>
            <a:endParaRPr lang="en-GB" dirty="0"/>
          </a:p>
        </p:txBody>
      </p:sp>
      <p:pic>
        <p:nvPicPr>
          <p:cNvPr id="18" name="Picture 17"/>
          <p:cNvPicPr>
            <a:picLocks noChangeAspect="1"/>
          </p:cNvPicPr>
          <p:nvPr/>
        </p:nvPicPr>
        <p:blipFill>
          <a:blip r:embed="rId5"/>
          <a:stretch>
            <a:fillRect/>
          </a:stretch>
        </p:blipFill>
        <p:spPr>
          <a:xfrm>
            <a:off x="3848950" y="3819768"/>
            <a:ext cx="1666875" cy="2381250"/>
          </a:xfrm>
          <a:prstGeom prst="rect">
            <a:avLst/>
          </a:prstGeom>
        </p:spPr>
      </p:pic>
      <p:pic>
        <p:nvPicPr>
          <p:cNvPr id="19" name="Picture 18"/>
          <p:cNvPicPr>
            <a:picLocks noChangeAspect="1"/>
          </p:cNvPicPr>
          <p:nvPr/>
        </p:nvPicPr>
        <p:blipFill rotWithShape="1">
          <a:blip r:embed="rId6"/>
          <a:srcRect l="20060" r="19731"/>
          <a:stretch/>
        </p:blipFill>
        <p:spPr>
          <a:xfrm>
            <a:off x="509701" y="4061406"/>
            <a:ext cx="1771895" cy="2038571"/>
          </a:xfrm>
          <a:prstGeom prst="rect">
            <a:avLst/>
          </a:prstGeom>
        </p:spPr>
      </p:pic>
    </p:spTree>
    <p:extLst>
      <p:ext uri="{BB962C8B-B14F-4D97-AF65-F5344CB8AC3E}">
        <p14:creationId xmlns:p14="http://schemas.microsoft.com/office/powerpoint/2010/main" val="1105177380"/>
      </p:ext>
    </p:extLst>
  </p:cSld>
  <p:clrMapOvr>
    <a:masterClrMapping/>
  </p:clrMapOvr>
  <mc:AlternateContent xmlns:mc="http://schemas.openxmlformats.org/markup-compatibility/2006" xmlns:p14="http://schemas.microsoft.com/office/powerpoint/2010/main">
    <mc:Choice Requires="p14">
      <p:transition spd="slow" p14:dur="2000">
        <p:sndAc>
          <p:stSnd>
            <p:snd r:embed="rId2" name="breeze.wav"/>
          </p:stSnd>
        </p:sndAc>
      </p:transition>
    </mc:Choice>
    <mc:Fallback xmlns="">
      <p:transition spd="slow">
        <p:sndAc>
          <p:stSnd>
            <p:snd r:embed="rId7" name="breez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0" y="457200"/>
            <a:ext cx="8610600" cy="1482635"/>
          </a:xfrm>
        </p:spPr>
        <p:txBody>
          <a:bodyPr/>
          <a:lstStyle/>
          <a:p>
            <a:pPr algn="ctr"/>
            <a:r>
              <a:rPr lang="en-GB" b="1" u="sng" dirty="0" smtClean="0">
                <a:solidFill>
                  <a:srgbClr val="00B050"/>
                </a:solidFill>
                <a:effectLst>
                  <a:outerShdw blurRad="38100" dist="38100" dir="2700000" algn="tl">
                    <a:srgbClr val="000000">
                      <a:alpha val="43137"/>
                    </a:srgbClr>
                  </a:outerShdw>
                </a:effectLst>
              </a:rPr>
              <a:t>Marriage</a:t>
            </a:r>
            <a:endParaRPr lang="en-GB" b="1" u="sng" dirty="0">
              <a:solidFill>
                <a:srgbClr val="00B05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1828800"/>
            <a:ext cx="10820400" cy="4024125"/>
          </a:xfrm>
        </p:spPr>
        <p:txBody>
          <a:bodyPr/>
          <a:lstStyle/>
          <a:p>
            <a:pPr marL="0" indent="0">
              <a:buNone/>
            </a:pPr>
            <a:r>
              <a:rPr lang="en-GB" sz="3600" b="1" dirty="0">
                <a:solidFill>
                  <a:srgbClr val="FF0000"/>
                </a:solidFill>
              </a:rPr>
              <a:t>In 868 AD, </a:t>
            </a:r>
            <a:r>
              <a:rPr lang="en-GB" sz="3600" b="1" dirty="0" smtClean="0">
                <a:solidFill>
                  <a:srgbClr val="FF0000"/>
                </a:solidFill>
              </a:rPr>
              <a:t>King Alfred </a:t>
            </a:r>
            <a:r>
              <a:rPr lang="en-GB" sz="3600" b="1" dirty="0">
                <a:solidFill>
                  <a:srgbClr val="FF0000"/>
                </a:solidFill>
              </a:rPr>
              <a:t>got married to </a:t>
            </a:r>
            <a:r>
              <a:rPr lang="en-GB" sz="3600" b="1" dirty="0" smtClean="0">
                <a:solidFill>
                  <a:srgbClr val="FF0000"/>
                </a:solidFill>
              </a:rPr>
              <a:t>Ealhswith or also spelt Ealhswithha. </a:t>
            </a:r>
            <a:r>
              <a:rPr lang="en-GB" sz="3600" b="1" dirty="0">
                <a:solidFill>
                  <a:srgbClr val="FF0000"/>
                </a:solidFill>
              </a:rPr>
              <a:t>They had 6 children called Ethelflaed, Edward the elder, Ethelweard, Ethelgifu Edmund and elfthryth. </a:t>
            </a:r>
          </a:p>
          <a:p>
            <a:pPr marL="0" indent="0">
              <a:buNone/>
            </a:pPr>
            <a:endParaRPr lang="en-GB" dirty="0"/>
          </a:p>
        </p:txBody>
      </p:sp>
      <p:sp>
        <p:nvSpPr>
          <p:cNvPr id="4" name="TextBox 3"/>
          <p:cNvSpPr txBox="1"/>
          <p:nvPr/>
        </p:nvSpPr>
        <p:spPr>
          <a:xfrm>
            <a:off x="10162903" y="457200"/>
            <a:ext cx="1343297" cy="369332"/>
          </a:xfrm>
          <a:prstGeom prst="rect">
            <a:avLst/>
          </a:prstGeom>
          <a:noFill/>
        </p:spPr>
        <p:txBody>
          <a:bodyPr wrap="square" rtlCol="0">
            <a:spAutoFit/>
          </a:bodyPr>
          <a:lstStyle/>
          <a:p>
            <a:r>
              <a:rPr lang="en-GB" dirty="0" smtClean="0">
                <a:hlinkClick r:id="rId3" action="ppaction://hlinksldjump"/>
              </a:rPr>
              <a:t>Back</a:t>
            </a:r>
            <a:endParaRPr lang="en-GB" dirty="0"/>
          </a:p>
        </p:txBody>
      </p:sp>
      <p:pic>
        <p:nvPicPr>
          <p:cNvPr id="5" name="Picture 4"/>
          <p:cNvPicPr>
            <a:picLocks noChangeAspect="1"/>
          </p:cNvPicPr>
          <p:nvPr/>
        </p:nvPicPr>
        <p:blipFill>
          <a:blip r:embed="rId4"/>
          <a:stretch>
            <a:fillRect/>
          </a:stretch>
        </p:blipFill>
        <p:spPr>
          <a:xfrm>
            <a:off x="4247740" y="3840862"/>
            <a:ext cx="2401253" cy="2888725"/>
          </a:xfrm>
          <a:prstGeom prst="rect">
            <a:avLst/>
          </a:prstGeom>
        </p:spPr>
      </p:pic>
    </p:spTree>
    <p:extLst>
      <p:ext uri="{BB962C8B-B14F-4D97-AF65-F5344CB8AC3E}">
        <p14:creationId xmlns:p14="http://schemas.microsoft.com/office/powerpoint/2010/main" val="2688351073"/>
      </p:ext>
    </p:extLst>
  </p:cSld>
  <p:clrMapOvr>
    <a:masterClrMapping/>
  </p:clrMapOvr>
  <mc:AlternateContent xmlns:mc="http://schemas.openxmlformats.org/markup-compatibility/2006" xmlns:p14="http://schemas.microsoft.com/office/powerpoint/2010/main">
    <mc:Choice Requires="p14">
      <p:transition spd="slow" p14:dur="2500">
        <p:checker/>
        <p:sndAc>
          <p:stSnd>
            <p:snd r:embed="rId2" name="coin.wav"/>
          </p:stSnd>
        </p:sndAc>
      </p:transition>
    </mc:Choice>
    <mc:Fallback xmlns="">
      <p:transition spd="slow">
        <p:checker/>
        <p:sndAc>
          <p:stSnd>
            <p:snd r:embed="rId5" name="coin.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chemeClr val="accent6">
                    <a:lumMod val="60000"/>
                    <a:lumOff val="40000"/>
                  </a:schemeClr>
                </a:solidFill>
                <a:effectLst>
                  <a:outerShdw blurRad="38100" dist="38100" dir="2700000" algn="tl">
                    <a:srgbClr val="000000">
                      <a:alpha val="43137"/>
                    </a:srgbClr>
                  </a:outerShdw>
                </a:effectLst>
              </a:rPr>
              <a:t>Illness</a:t>
            </a:r>
            <a:endParaRPr lang="en-GB" b="1" u="sng" dirty="0">
              <a:solidFill>
                <a:schemeClr val="accent6">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buNone/>
            </a:pPr>
            <a:r>
              <a:rPr lang="en-GB" sz="3200" b="1" dirty="0">
                <a:solidFill>
                  <a:schemeClr val="accent5">
                    <a:lumMod val="75000"/>
                  </a:schemeClr>
                </a:solidFill>
                <a:effectLst>
                  <a:outerShdw blurRad="38100" dist="38100" dir="2700000" algn="tl">
                    <a:srgbClr val="000000">
                      <a:alpha val="43137"/>
                    </a:srgbClr>
                  </a:outerShdw>
                </a:effectLst>
              </a:rPr>
              <a:t>King Alfred had an illness </a:t>
            </a:r>
            <a:r>
              <a:rPr lang="en-GB" sz="3200" b="1" dirty="0" smtClean="0">
                <a:solidFill>
                  <a:schemeClr val="accent5">
                    <a:lumMod val="75000"/>
                  </a:schemeClr>
                </a:solidFill>
                <a:effectLst>
                  <a:outerShdw blurRad="38100" dist="38100" dir="2700000" algn="tl">
                    <a:srgbClr val="000000">
                      <a:alpha val="43137"/>
                    </a:srgbClr>
                  </a:outerShdw>
                </a:effectLst>
              </a:rPr>
              <a:t>(Chrohns disease)that </a:t>
            </a:r>
            <a:r>
              <a:rPr lang="en-GB" sz="3200" b="1" dirty="0">
                <a:solidFill>
                  <a:schemeClr val="accent5">
                    <a:lumMod val="75000"/>
                  </a:schemeClr>
                </a:solidFill>
                <a:effectLst>
                  <a:outerShdw blurRad="38100" dist="38100" dir="2700000" algn="tl">
                    <a:srgbClr val="000000">
                      <a:alpha val="43137"/>
                    </a:srgbClr>
                  </a:outerShdw>
                </a:effectLst>
              </a:rPr>
              <a:t>he had suffered </a:t>
            </a:r>
            <a:r>
              <a:rPr lang="en-GB" sz="3200" b="1" dirty="0" smtClean="0">
                <a:solidFill>
                  <a:schemeClr val="accent5">
                    <a:lumMod val="75000"/>
                  </a:schemeClr>
                </a:solidFill>
                <a:effectLst>
                  <a:outerShdw blurRad="38100" dist="38100" dir="2700000" algn="tl">
                    <a:srgbClr val="000000">
                      <a:alpha val="43137"/>
                    </a:srgbClr>
                  </a:outerShdw>
                </a:effectLst>
              </a:rPr>
              <a:t>from most </a:t>
            </a:r>
            <a:r>
              <a:rPr lang="en-GB" sz="3200" b="1" dirty="0">
                <a:solidFill>
                  <a:schemeClr val="accent5">
                    <a:lumMod val="75000"/>
                  </a:schemeClr>
                </a:solidFill>
                <a:effectLst>
                  <a:outerShdw blurRad="38100" dist="38100" dir="2700000" algn="tl">
                    <a:srgbClr val="000000">
                      <a:alpha val="43137"/>
                    </a:srgbClr>
                  </a:outerShdw>
                </a:effectLst>
              </a:rPr>
              <a:t>of his </a:t>
            </a:r>
            <a:r>
              <a:rPr lang="en-GB" sz="3200" b="1" dirty="0" smtClean="0">
                <a:solidFill>
                  <a:schemeClr val="accent5">
                    <a:lumMod val="75000"/>
                  </a:schemeClr>
                </a:solidFill>
                <a:effectLst>
                  <a:outerShdw blurRad="38100" dist="38100" dir="2700000" algn="tl">
                    <a:srgbClr val="000000">
                      <a:alpha val="43137"/>
                    </a:srgbClr>
                  </a:outerShdw>
                </a:effectLst>
              </a:rPr>
              <a:t>life.  Because of that, he was not allowed to eat any meat and all he could eat was </a:t>
            </a:r>
            <a:r>
              <a:rPr lang="en-GB" sz="3200" b="1" dirty="0">
                <a:solidFill>
                  <a:schemeClr val="accent5">
                    <a:lumMod val="75000"/>
                  </a:schemeClr>
                </a:solidFill>
                <a:effectLst>
                  <a:outerShdw blurRad="38100" dist="38100" dir="2700000" algn="tl">
                    <a:srgbClr val="000000">
                      <a:alpha val="43137"/>
                    </a:srgbClr>
                  </a:outerShdw>
                </a:effectLst>
              </a:rPr>
              <a:t>tasteless gruel, so no one </a:t>
            </a:r>
            <a:r>
              <a:rPr lang="en-GB" sz="3200" b="1" dirty="0" smtClean="0">
                <a:solidFill>
                  <a:schemeClr val="accent5">
                    <a:lumMod val="75000"/>
                  </a:schemeClr>
                </a:solidFill>
                <a:effectLst>
                  <a:outerShdw blurRad="38100" dist="38100" dir="2700000" algn="tl">
                    <a:srgbClr val="000000">
                      <a:alpha val="43137"/>
                    </a:srgbClr>
                  </a:outerShdw>
                </a:effectLst>
              </a:rPr>
              <a:t>ever wanted to share their food with him. </a:t>
            </a:r>
            <a:endParaRPr lang="en-GB" sz="3200" b="1" dirty="0">
              <a:solidFill>
                <a:schemeClr val="accent5">
                  <a:lumMod val="75000"/>
                </a:schemeClr>
              </a:solidFill>
              <a:effectLst>
                <a:outerShdw blurRad="38100" dist="38100" dir="2700000" algn="tl">
                  <a:srgbClr val="000000">
                    <a:alpha val="43137"/>
                  </a:srgbClr>
                </a:outerShdw>
              </a:effectLst>
            </a:endParaRPr>
          </a:p>
          <a:p>
            <a:pPr marL="0" indent="0">
              <a:buNone/>
            </a:pPr>
            <a:endParaRPr lang="en-GB" dirty="0"/>
          </a:p>
        </p:txBody>
      </p:sp>
      <p:sp>
        <p:nvSpPr>
          <p:cNvPr id="4" name="TextBox 3"/>
          <p:cNvSpPr txBox="1"/>
          <p:nvPr/>
        </p:nvSpPr>
        <p:spPr>
          <a:xfrm>
            <a:off x="10162903" y="457200"/>
            <a:ext cx="1343297" cy="369332"/>
          </a:xfrm>
          <a:prstGeom prst="rect">
            <a:avLst/>
          </a:prstGeom>
          <a:noFill/>
        </p:spPr>
        <p:txBody>
          <a:bodyPr wrap="square" rtlCol="0">
            <a:spAutoFit/>
          </a:bodyPr>
          <a:lstStyle/>
          <a:p>
            <a:r>
              <a:rPr lang="en-GB" dirty="0" smtClean="0">
                <a:hlinkClick r:id="rId3" action="ppaction://hlinksldjump"/>
              </a:rPr>
              <a:t>Back</a:t>
            </a:r>
            <a:endParaRPr lang="en-GB" dirty="0"/>
          </a:p>
        </p:txBody>
      </p:sp>
      <p:pic>
        <p:nvPicPr>
          <p:cNvPr id="5" name="Picture 4" descr="Gruel - Wikipedi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4335" y="4068491"/>
            <a:ext cx="3475082" cy="2436812"/>
          </a:xfrm>
          <a:prstGeom prst="rect">
            <a:avLst/>
          </a:prstGeom>
          <a:noFill/>
          <a:ln>
            <a:noFill/>
          </a:ln>
        </p:spPr>
      </p:pic>
    </p:spTree>
    <p:extLst>
      <p:ext uri="{BB962C8B-B14F-4D97-AF65-F5344CB8AC3E}">
        <p14:creationId xmlns:p14="http://schemas.microsoft.com/office/powerpoint/2010/main" val="1801575428"/>
      </p:ext>
    </p:extLst>
  </p:cSld>
  <p:clrMapOvr>
    <a:masterClrMapping/>
  </p:clrMapOvr>
  <mc:AlternateContent xmlns:mc="http://schemas.openxmlformats.org/markup-compatibility/2006" xmlns:p14="http://schemas.microsoft.com/office/powerpoint/2010/main">
    <mc:Choice Requires="p14">
      <p:transition spd="slow" p14:dur="1600">
        <p:blinds dir="vert"/>
        <p:sndAc>
          <p:stSnd>
            <p:snd r:embed="rId2" name="type.wav"/>
          </p:stSnd>
        </p:sndAc>
      </p:transition>
    </mc:Choice>
    <mc:Fallback xmlns="">
      <p:transition spd="slow">
        <p:blinds dir="vert"/>
        <p:sndAc>
          <p:stSnd>
            <p:snd r:embed="rId5" name="typ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0070C0"/>
                </a:solidFill>
                <a:effectLst>
                  <a:outerShdw blurRad="38100" dist="38100" dir="2700000" algn="tl">
                    <a:srgbClr val="000000">
                      <a:alpha val="43137"/>
                    </a:srgbClr>
                  </a:outerShdw>
                </a:effectLst>
              </a:rPr>
              <a:t>Why he was CALLED King Alfred the great</a:t>
            </a:r>
            <a:endParaRPr lang="en-GB" b="1" u="sng" dirty="0">
              <a:solidFill>
                <a:srgbClr val="0070C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85800" y="2128736"/>
            <a:ext cx="10820400" cy="4024125"/>
          </a:xfrm>
        </p:spPr>
        <p:txBody>
          <a:bodyPr/>
          <a:lstStyle/>
          <a:p>
            <a:pPr marL="0" indent="0">
              <a:buNone/>
            </a:pPr>
            <a:r>
              <a:rPr lang="en-GB" sz="2800" b="1" dirty="0">
                <a:solidFill>
                  <a:srgbClr val="00B050"/>
                </a:solidFill>
                <a:effectLst>
                  <a:outerShdw blurRad="38100" dist="38100" dir="2700000" algn="tl">
                    <a:srgbClr val="000000">
                      <a:alpha val="43137"/>
                    </a:srgbClr>
                  </a:outerShdw>
                </a:effectLst>
              </a:rPr>
              <a:t>Have you ever wondered why King Alfred the Great was so great? Well, Alfred was great because he had translated books from Latin to English so everyone could understand it. He also built walls to keep him </a:t>
            </a:r>
            <a:r>
              <a:rPr lang="en-GB" sz="2800" b="1" dirty="0" smtClean="0">
                <a:solidFill>
                  <a:srgbClr val="00B050"/>
                </a:solidFill>
                <a:effectLst>
                  <a:outerShdw blurRad="38100" dist="38100" dir="2700000" algn="tl">
                    <a:srgbClr val="000000">
                      <a:alpha val="43137"/>
                    </a:srgbClr>
                  </a:outerShdw>
                </a:effectLst>
              </a:rPr>
              <a:t>safe from the Anglo – Saxons. Did you also know that Alfred was the only English king to be called ‘ the great ‘? </a:t>
            </a:r>
            <a:endParaRPr lang="en-GB" sz="2800" b="1" dirty="0">
              <a:solidFill>
                <a:srgbClr val="00B050"/>
              </a:solidFill>
              <a:effectLst>
                <a:outerShdw blurRad="38100" dist="38100" dir="2700000" algn="tl">
                  <a:srgbClr val="000000">
                    <a:alpha val="43137"/>
                  </a:srgbClr>
                </a:outerShdw>
              </a:effectLst>
            </a:endParaRPr>
          </a:p>
          <a:p>
            <a:pPr marL="0" indent="0">
              <a:buNone/>
            </a:pPr>
            <a:endParaRPr lang="en-GB" dirty="0"/>
          </a:p>
        </p:txBody>
      </p:sp>
      <p:sp>
        <p:nvSpPr>
          <p:cNvPr id="4" name="TextBox 3"/>
          <p:cNvSpPr txBox="1"/>
          <p:nvPr/>
        </p:nvSpPr>
        <p:spPr>
          <a:xfrm>
            <a:off x="10162903" y="457200"/>
            <a:ext cx="1343297" cy="369332"/>
          </a:xfrm>
          <a:prstGeom prst="rect">
            <a:avLst/>
          </a:prstGeom>
          <a:noFill/>
        </p:spPr>
        <p:txBody>
          <a:bodyPr wrap="square" rtlCol="0">
            <a:spAutoFit/>
          </a:bodyPr>
          <a:lstStyle/>
          <a:p>
            <a:r>
              <a:rPr lang="en-GB" dirty="0" smtClean="0">
                <a:hlinkClick r:id="rId3" action="ppaction://hlinksldjump"/>
              </a:rPr>
              <a:t>Back</a:t>
            </a:r>
            <a:endParaRPr lang="en-GB" dirty="0"/>
          </a:p>
        </p:txBody>
      </p:sp>
      <p:pic>
        <p:nvPicPr>
          <p:cNvPr id="5" name="Picture 4"/>
          <p:cNvPicPr>
            <a:picLocks noChangeAspect="1"/>
          </p:cNvPicPr>
          <p:nvPr/>
        </p:nvPicPr>
        <p:blipFill>
          <a:blip r:embed="rId4">
            <a:extLst>
              <a:ext uri="{BEBA8EAE-BF5A-486C-A8C5-ECC9F3942E4B}">
                <a14:imgProps xmlns:a14="http://schemas.microsoft.com/office/drawing/2010/main">
                  <a14:imgLayer r:embed="rId5">
                    <a14:imgEffect>
                      <a14:backgroundRemoval t="6701" b="94330" l="10000" r="90000"/>
                    </a14:imgEffect>
                  </a14:imgLayer>
                </a14:imgProps>
              </a:ext>
            </a:extLst>
          </a:blip>
          <a:stretch>
            <a:fillRect/>
          </a:stretch>
        </p:blipFill>
        <p:spPr>
          <a:xfrm>
            <a:off x="2552746" y="4374913"/>
            <a:ext cx="2682571" cy="2001611"/>
          </a:xfrm>
          <a:prstGeom prst="rect">
            <a:avLst/>
          </a:prstGeom>
        </p:spPr>
      </p:pic>
      <p:cxnSp>
        <p:nvCxnSpPr>
          <p:cNvPr id="7" name="Straight Arrow Connector 6"/>
          <p:cNvCxnSpPr/>
          <p:nvPr/>
        </p:nvCxnSpPr>
        <p:spPr>
          <a:xfrm>
            <a:off x="5016137" y="4833257"/>
            <a:ext cx="120178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4">
            <a:extLst>
              <a:ext uri="{BEBA8EAE-BF5A-486C-A8C5-ECC9F3942E4B}">
                <a14:imgProps xmlns:a14="http://schemas.microsoft.com/office/drawing/2010/main">
                  <a14:imgLayer r:embed="rId5">
                    <a14:imgEffect>
                      <a14:backgroundRemoval t="6701" b="94330" l="10000" r="90000"/>
                    </a14:imgEffect>
                  </a14:imgLayer>
                </a14:imgProps>
              </a:ext>
            </a:extLst>
          </a:blip>
          <a:stretch>
            <a:fillRect/>
          </a:stretch>
        </p:blipFill>
        <p:spPr>
          <a:xfrm>
            <a:off x="5988943" y="4374912"/>
            <a:ext cx="2682571" cy="2001611"/>
          </a:xfrm>
          <a:prstGeom prst="rect">
            <a:avLst/>
          </a:prstGeom>
        </p:spPr>
      </p:pic>
      <p:sp>
        <p:nvSpPr>
          <p:cNvPr id="9" name="TextBox 8"/>
          <p:cNvSpPr txBox="1"/>
          <p:nvPr/>
        </p:nvSpPr>
        <p:spPr>
          <a:xfrm>
            <a:off x="3477441" y="6376524"/>
            <a:ext cx="1180011" cy="369332"/>
          </a:xfrm>
          <a:prstGeom prst="rect">
            <a:avLst/>
          </a:prstGeom>
          <a:noFill/>
        </p:spPr>
        <p:txBody>
          <a:bodyPr wrap="square" rtlCol="0">
            <a:spAutoFit/>
          </a:bodyPr>
          <a:lstStyle/>
          <a:p>
            <a:r>
              <a:rPr lang="en-GB" dirty="0" smtClean="0"/>
              <a:t>Latin</a:t>
            </a:r>
            <a:endParaRPr lang="en-GB" dirty="0"/>
          </a:p>
        </p:txBody>
      </p:sp>
      <p:cxnSp>
        <p:nvCxnSpPr>
          <p:cNvPr id="10" name="Straight Arrow Connector 9"/>
          <p:cNvCxnSpPr/>
          <p:nvPr/>
        </p:nvCxnSpPr>
        <p:spPr>
          <a:xfrm>
            <a:off x="5016136" y="6456368"/>
            <a:ext cx="1201783" cy="13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971545" y="6284765"/>
            <a:ext cx="1593668" cy="369332"/>
          </a:xfrm>
          <a:prstGeom prst="rect">
            <a:avLst/>
          </a:prstGeom>
          <a:noFill/>
        </p:spPr>
        <p:txBody>
          <a:bodyPr wrap="square" rtlCol="0">
            <a:spAutoFit/>
          </a:bodyPr>
          <a:lstStyle/>
          <a:p>
            <a:r>
              <a:rPr lang="en-GB" dirty="0" smtClean="0"/>
              <a:t>English</a:t>
            </a:r>
          </a:p>
        </p:txBody>
      </p:sp>
    </p:spTree>
    <p:extLst>
      <p:ext uri="{BB962C8B-B14F-4D97-AF65-F5344CB8AC3E}">
        <p14:creationId xmlns:p14="http://schemas.microsoft.com/office/powerpoint/2010/main" val="3277563701"/>
      </p:ext>
    </p:extLst>
  </p:cSld>
  <p:clrMapOvr>
    <a:masterClrMapping/>
  </p:clrMapOvr>
  <mc:AlternateContent xmlns:mc="http://schemas.openxmlformats.org/markup-compatibility/2006" xmlns:p14="http://schemas.microsoft.com/office/powerpoint/2010/main">
    <mc:Choice Requires="p14">
      <p:transition spd="slow" p14:dur="1400">
        <p14:ripple/>
        <p:sndAc>
          <p:stSnd>
            <p:snd r:embed="rId2" name="chimes.wav"/>
          </p:stSnd>
        </p:sndAc>
      </p:transition>
    </mc:Choice>
    <mc:Fallback xmlns="">
      <p:transition spd="slow">
        <p:fade/>
        <p:sndAc>
          <p:stSnd>
            <p:snd r:embed="rId6" name="chimes.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8617" y="180018"/>
            <a:ext cx="3335383" cy="1293028"/>
          </a:xfrm>
        </p:spPr>
        <p:txBody>
          <a:bodyPr/>
          <a:lstStyle/>
          <a:p>
            <a:pPr algn="ctr"/>
            <a:r>
              <a:rPr lang="en-GB" b="1" u="sng" dirty="0" smtClean="0">
                <a:solidFill>
                  <a:schemeClr val="accent3">
                    <a:lumMod val="60000"/>
                    <a:lumOff val="40000"/>
                  </a:schemeClr>
                </a:solidFill>
                <a:effectLst>
                  <a:outerShdw blurRad="38100" dist="38100" dir="2700000" algn="tl">
                    <a:srgbClr val="000000">
                      <a:alpha val="43137"/>
                    </a:srgbClr>
                  </a:outerShdw>
                </a:effectLst>
              </a:rPr>
              <a:t>Family</a:t>
            </a:r>
            <a:endParaRPr lang="en-GB" b="1" u="sng" dirty="0">
              <a:solidFill>
                <a:schemeClr val="accent3">
                  <a:lumMod val="60000"/>
                  <a:lumOff val="4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64622" y="1371599"/>
            <a:ext cx="10820400" cy="5342709"/>
          </a:xfrm>
        </p:spPr>
        <p:txBody>
          <a:bodyPr>
            <a:noAutofit/>
          </a:bodyPr>
          <a:lstStyle/>
          <a:p>
            <a:pPr marL="0" indent="0">
              <a:buNone/>
            </a:pPr>
            <a:r>
              <a:rPr lang="en-GB" sz="2400" b="1" dirty="0" smtClean="0"/>
              <a:t>King Alfred had a Very big family. He had 32 family members and even a few more!!!!!!!</a:t>
            </a:r>
            <a:endParaRPr lang="en-GB" sz="2400" b="1" dirty="0"/>
          </a:p>
          <a:p>
            <a:pPr marL="0" indent="0">
              <a:buNone/>
            </a:pPr>
            <a:r>
              <a:rPr lang="en-GB" sz="2000" dirty="0" smtClean="0"/>
              <a:t>3 Sons</a:t>
            </a:r>
          </a:p>
          <a:p>
            <a:pPr marL="0" indent="0">
              <a:buNone/>
            </a:pPr>
            <a:r>
              <a:rPr lang="en-GB" sz="2000" dirty="0" smtClean="0"/>
              <a:t>3 Daughters</a:t>
            </a:r>
          </a:p>
          <a:p>
            <a:pPr marL="0" indent="0">
              <a:buNone/>
            </a:pPr>
            <a:r>
              <a:rPr lang="en-GB" sz="2000" dirty="0" smtClean="0"/>
              <a:t>6 Grandsons</a:t>
            </a:r>
          </a:p>
          <a:p>
            <a:pPr marL="0" indent="0">
              <a:buNone/>
            </a:pPr>
            <a:r>
              <a:rPr lang="en-GB" sz="2000" dirty="0" smtClean="0"/>
              <a:t>1 Grandfather</a:t>
            </a:r>
          </a:p>
          <a:p>
            <a:pPr marL="0" indent="0">
              <a:buNone/>
            </a:pPr>
            <a:r>
              <a:rPr lang="en-GB" sz="2000" dirty="0" smtClean="0"/>
              <a:t>3 Brothers</a:t>
            </a:r>
          </a:p>
          <a:p>
            <a:pPr marL="0" indent="0">
              <a:buNone/>
            </a:pPr>
            <a:r>
              <a:rPr lang="en-GB" sz="2000" dirty="0" smtClean="0"/>
              <a:t>1 Wife</a:t>
            </a:r>
          </a:p>
          <a:p>
            <a:pPr marL="0" indent="0">
              <a:buNone/>
            </a:pPr>
            <a:r>
              <a:rPr lang="en-GB" sz="2000" dirty="0" smtClean="0"/>
              <a:t>2 Nephews</a:t>
            </a:r>
          </a:p>
          <a:p>
            <a:pPr marL="0" indent="0">
              <a:buNone/>
            </a:pPr>
            <a:r>
              <a:rPr lang="en-GB" sz="2000" dirty="0" smtClean="0"/>
              <a:t>5 Granddaughters</a:t>
            </a:r>
          </a:p>
          <a:p>
            <a:pPr marL="0" indent="0">
              <a:buNone/>
            </a:pPr>
            <a:r>
              <a:rPr lang="en-GB" sz="2000" dirty="0" smtClean="0"/>
              <a:t>5 Great-grandsons</a:t>
            </a:r>
          </a:p>
          <a:p>
            <a:pPr marL="0" indent="0">
              <a:buNone/>
            </a:pPr>
            <a:r>
              <a:rPr lang="en-GB" sz="2000" dirty="0" smtClean="0"/>
              <a:t>1 Great – grandfather</a:t>
            </a:r>
          </a:p>
          <a:p>
            <a:pPr marL="0" indent="0">
              <a:buNone/>
            </a:pPr>
            <a:r>
              <a:rPr lang="en-GB" sz="2000" dirty="0" smtClean="0"/>
              <a:t>2 Great-granddaughters</a:t>
            </a:r>
          </a:p>
        </p:txBody>
      </p:sp>
      <p:sp>
        <p:nvSpPr>
          <p:cNvPr id="4" name="TextBox 3"/>
          <p:cNvSpPr txBox="1"/>
          <p:nvPr/>
        </p:nvSpPr>
        <p:spPr>
          <a:xfrm>
            <a:off x="10162903" y="457200"/>
            <a:ext cx="1343297" cy="369332"/>
          </a:xfrm>
          <a:prstGeom prst="rect">
            <a:avLst/>
          </a:prstGeom>
          <a:noFill/>
        </p:spPr>
        <p:txBody>
          <a:bodyPr wrap="square" rtlCol="0">
            <a:spAutoFit/>
          </a:bodyPr>
          <a:lstStyle/>
          <a:p>
            <a:r>
              <a:rPr lang="en-GB" dirty="0" smtClean="0">
                <a:hlinkClick r:id="rId3" action="ppaction://hlinksldjump"/>
              </a:rPr>
              <a:t>Back</a:t>
            </a:r>
            <a:endParaRPr lang="en-GB" dirty="0"/>
          </a:p>
        </p:txBody>
      </p:sp>
      <p:pic>
        <p:nvPicPr>
          <p:cNvPr id="5" name="Picture 4"/>
          <p:cNvPicPr>
            <a:picLocks noChangeAspect="1"/>
          </p:cNvPicPr>
          <p:nvPr/>
        </p:nvPicPr>
        <p:blipFill>
          <a:blip r:embed="rId4"/>
          <a:stretch>
            <a:fillRect/>
          </a:stretch>
        </p:blipFill>
        <p:spPr>
          <a:xfrm>
            <a:off x="5036412" y="2202316"/>
            <a:ext cx="4447223" cy="3873388"/>
          </a:xfrm>
          <a:prstGeom prst="rect">
            <a:avLst/>
          </a:prstGeom>
        </p:spPr>
      </p:pic>
    </p:spTree>
    <p:extLst>
      <p:ext uri="{BB962C8B-B14F-4D97-AF65-F5344CB8AC3E}">
        <p14:creationId xmlns:p14="http://schemas.microsoft.com/office/powerpoint/2010/main" val="357327588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sndAc>
          <p:stSnd>
            <p:snd r:embed="rId2" name="bomb.wav"/>
          </p:stSnd>
        </p:sndAc>
      </p:transition>
    </mc:Choice>
    <mc:Fallback xmlns="">
      <p:transition spd="slow">
        <p:fade/>
        <p:sndAc>
          <p:stSnd>
            <p:snd r:embed="rId5" name="bomb.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u="sng" dirty="0" smtClean="0">
                <a:solidFill>
                  <a:srgbClr val="7030A0"/>
                </a:solidFill>
                <a:effectLst>
                  <a:outerShdw blurRad="38100" dist="38100" dir="2700000" algn="tl">
                    <a:srgbClr val="000000">
                      <a:alpha val="43137"/>
                    </a:srgbClr>
                  </a:outerShdw>
                </a:effectLst>
              </a:rPr>
              <a:t>Thanks for watching!!</a:t>
            </a:r>
            <a:endParaRPr lang="en-GB" b="1" u="sng" dirty="0">
              <a:solidFill>
                <a:srgbClr val="7030A0"/>
              </a:solidFill>
              <a:effectLst>
                <a:outerShdw blurRad="38100" dist="38100" dir="2700000" algn="tl">
                  <a:srgbClr val="000000">
                    <a:alpha val="43137"/>
                  </a:srgbClr>
                </a:outerShdw>
              </a:effectLst>
            </a:endParaRPr>
          </a:p>
        </p:txBody>
      </p:sp>
      <p:pic>
        <p:nvPicPr>
          <p:cNvPr id="4" name="Picture 3" descr="King Alfred the Great 849 - 899 Family Tree - Trees of Blue"/>
          <p:cNvPicPr/>
          <p:nvPr/>
        </p:nvPicPr>
        <p:blipFill>
          <a:blip r:embed="rId3">
            <a:extLst>
              <a:ext uri="{28A0092B-C50C-407E-A947-70E740481C1C}">
                <a14:useLocalDpi xmlns:a14="http://schemas.microsoft.com/office/drawing/2010/main" val="0"/>
              </a:ext>
            </a:extLst>
          </a:blip>
          <a:srcRect/>
          <a:stretch>
            <a:fillRect/>
          </a:stretch>
        </p:blipFill>
        <p:spPr bwMode="auto">
          <a:xfrm>
            <a:off x="836023" y="2331628"/>
            <a:ext cx="2677886" cy="3224118"/>
          </a:xfrm>
          <a:prstGeom prst="rect">
            <a:avLst/>
          </a:prstGeom>
          <a:noFill/>
          <a:ln>
            <a:noFill/>
          </a:ln>
        </p:spPr>
      </p:pic>
      <p:pic>
        <p:nvPicPr>
          <p:cNvPr id="5" name="Picture 4" descr="Alfred | Biography, Reign, &amp; Facts | Britannica"/>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739" y="2331628"/>
            <a:ext cx="3205161" cy="3224118"/>
          </a:xfrm>
          <a:prstGeom prst="rect">
            <a:avLst/>
          </a:prstGeom>
          <a:noFill/>
          <a:ln>
            <a:noFill/>
          </a:ln>
        </p:spPr>
      </p:pic>
      <p:pic>
        <p:nvPicPr>
          <p:cNvPr id="6" name="Picture 5"/>
          <p:cNvPicPr>
            <a:picLocks noChangeAspect="1"/>
          </p:cNvPicPr>
          <p:nvPr/>
        </p:nvPicPr>
        <p:blipFill>
          <a:blip r:embed="rId5"/>
          <a:stretch>
            <a:fillRect/>
          </a:stretch>
        </p:blipFill>
        <p:spPr>
          <a:xfrm>
            <a:off x="7894321" y="2331628"/>
            <a:ext cx="3275295" cy="3224118"/>
          </a:xfrm>
          <a:prstGeom prst="rect">
            <a:avLst/>
          </a:prstGeom>
        </p:spPr>
      </p:pic>
      <p:sp>
        <p:nvSpPr>
          <p:cNvPr id="7" name="TextBox 6"/>
          <p:cNvSpPr txBox="1"/>
          <p:nvPr/>
        </p:nvSpPr>
        <p:spPr>
          <a:xfrm>
            <a:off x="8621485" y="5520589"/>
            <a:ext cx="2129246" cy="369332"/>
          </a:xfrm>
          <a:prstGeom prst="rect">
            <a:avLst/>
          </a:prstGeom>
          <a:noFill/>
        </p:spPr>
        <p:txBody>
          <a:bodyPr wrap="square" rtlCol="0">
            <a:spAutoFit/>
          </a:bodyPr>
          <a:lstStyle/>
          <a:p>
            <a:r>
              <a:rPr lang="en-GB" dirty="0" smtClean="0"/>
              <a:t>King Alfred coin</a:t>
            </a:r>
            <a:endParaRPr lang="en-GB" dirty="0"/>
          </a:p>
        </p:txBody>
      </p:sp>
    </p:spTree>
    <p:extLst>
      <p:ext uri="{BB962C8B-B14F-4D97-AF65-F5344CB8AC3E}">
        <p14:creationId xmlns:p14="http://schemas.microsoft.com/office/powerpoint/2010/main" val="1560235909"/>
      </p:ext>
    </p:extLst>
  </p:cSld>
  <p:clrMapOvr>
    <a:masterClrMapping/>
  </p:clrMapOvr>
  <mc:AlternateContent xmlns:mc="http://schemas.openxmlformats.org/markup-compatibility/2006" xmlns:p14="http://schemas.microsoft.com/office/powerpoint/2010/main">
    <mc:Choice Requires="p14">
      <p:transition spd="slow" p14:dur="4400">
        <p14:honeycomb/>
        <p:sndAc>
          <p:stSnd>
            <p:snd r:embed="rId2" name="applause.wav"/>
          </p:stSnd>
        </p:sndAc>
      </p:transition>
    </mc:Choice>
    <mc:Fallback xmlns="">
      <p:transition spd="slow">
        <p:fade/>
        <p:sndAc>
          <p:stSnd>
            <p:snd r:embed="rId6"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Vapor Trail</Template>
  <TotalTime>131</TotalTime>
  <Words>401</Words>
  <Application>Microsoft Office PowerPoint</Application>
  <PresentationFormat>Widescreen</PresentationFormat>
  <Paragraphs>50</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Arial</vt:lpstr>
      <vt:lpstr>Century Gothic</vt:lpstr>
      <vt:lpstr>Wingdings</vt:lpstr>
      <vt:lpstr>Vapor Trail</vt:lpstr>
      <vt:lpstr>KING ALFRED THE GREAT</vt:lpstr>
      <vt:lpstr>King Alfred</vt:lpstr>
      <vt:lpstr>Early life</vt:lpstr>
      <vt:lpstr>Alfred's Brothers</vt:lpstr>
      <vt:lpstr>Marriage</vt:lpstr>
      <vt:lpstr>Illness</vt:lpstr>
      <vt:lpstr>Why he was CALLED King Alfred the great</vt:lpstr>
      <vt:lpstr>Family</vt:lpstr>
      <vt:lpstr>Thanks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KING ALFRED THE GREAT</dc:title>
  <dc:creator>Jessica Lutman</dc:creator>
  <cp:lastModifiedBy>Anna Constable</cp:lastModifiedBy>
  <cp:revision>35</cp:revision>
  <dcterms:created xsi:type="dcterms:W3CDTF">2020-06-30T09:53:13Z</dcterms:created>
  <dcterms:modified xsi:type="dcterms:W3CDTF">2020-07-02T11:03:03Z</dcterms:modified>
</cp:coreProperties>
</file>